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7" r:id="rId2"/>
    <p:sldId id="399" r:id="rId3"/>
    <p:sldId id="395" r:id="rId4"/>
    <p:sldId id="402" r:id="rId5"/>
    <p:sldId id="396" r:id="rId6"/>
    <p:sldId id="398" r:id="rId7"/>
    <p:sldId id="397" r:id="rId8"/>
    <p:sldId id="403" r:id="rId9"/>
    <p:sldId id="404" r:id="rId10"/>
    <p:sldId id="406" r:id="rId11"/>
    <p:sldId id="414" r:id="rId12"/>
    <p:sldId id="405" r:id="rId13"/>
    <p:sldId id="407" r:id="rId14"/>
    <p:sldId id="408" r:id="rId15"/>
    <p:sldId id="411" r:id="rId16"/>
    <p:sldId id="41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68C4308-703C-42B9-88EF-7A0E4172BA4A}">
          <p14:sldIdLst>
            <p14:sldId id="257"/>
            <p14:sldId id="399"/>
            <p14:sldId id="395"/>
            <p14:sldId id="402"/>
            <p14:sldId id="396"/>
            <p14:sldId id="398"/>
            <p14:sldId id="397"/>
            <p14:sldId id="403"/>
            <p14:sldId id="404"/>
            <p14:sldId id="406"/>
            <p14:sldId id="414"/>
            <p14:sldId id="405"/>
            <p14:sldId id="407"/>
            <p14:sldId id="408"/>
            <p14:sldId id="411"/>
            <p14:sldId id="412"/>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rupax Ranebennur" initials="VR" lastIdx="19" clrIdx="0">
    <p:extLst>
      <p:ext uri="{19B8F6BF-5375-455C-9EA6-DF929625EA0E}">
        <p15:presenceInfo xmlns:p15="http://schemas.microsoft.com/office/powerpoint/2012/main" userId="S-1-5-21-3003367119-45151493-406046460-49371" providerId="AD"/>
      </p:ext>
    </p:extLst>
  </p:cmAuthor>
  <p:cmAuthor id="2" name="Hally Mahler" initials="HM" lastIdx="3" clrIdx="1">
    <p:extLst>
      <p:ext uri="{19B8F6BF-5375-455C-9EA6-DF929625EA0E}">
        <p15:presenceInfo xmlns:p15="http://schemas.microsoft.com/office/powerpoint/2012/main" userId="S-1-5-21-3003367119-45151493-406046460-41255" providerId="AD"/>
      </p:ext>
    </p:extLst>
  </p:cmAuthor>
  <p:cmAuthor id="3" name="Suzanne Fischer" initials="SF" lastIdx="8" clrIdx="2">
    <p:extLst>
      <p:ext uri="{19B8F6BF-5375-455C-9EA6-DF929625EA0E}">
        <p15:presenceInfo xmlns:p15="http://schemas.microsoft.com/office/powerpoint/2012/main" userId="S-1-5-21-3003367119-45151493-406046460-376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72586" autoAdjust="0"/>
  </p:normalViewPr>
  <p:slideViewPr>
    <p:cSldViewPr snapToGrid="0">
      <p:cViewPr varScale="1">
        <p:scale>
          <a:sx n="81" d="100"/>
          <a:sy n="81" d="100"/>
        </p:scale>
        <p:origin x="1194" y="9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7A1EFF-7550-4996-97EC-DC0594B0BF9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502E9666-47D6-4830-A479-6EB85162B60D}">
      <dgm:prSet phldrT="[Text]"/>
      <dgm:spPr/>
      <dgm:t>
        <a:bodyPr/>
        <a:lstStyle/>
        <a:p>
          <a:r>
            <a:rPr lang="en-US" dirty="0" smtClean="0"/>
            <a:t>Program Factors</a:t>
          </a:r>
          <a:endParaRPr lang="en-US" dirty="0"/>
        </a:p>
      </dgm:t>
    </dgm:pt>
    <dgm:pt modelId="{AE31EDAC-572E-42D9-A3B9-2ED812197089}" type="parTrans" cxnId="{2067E0C4-7AC5-4A2C-8806-CD1252411A0B}">
      <dgm:prSet/>
      <dgm:spPr/>
      <dgm:t>
        <a:bodyPr/>
        <a:lstStyle/>
        <a:p>
          <a:endParaRPr lang="en-US"/>
        </a:p>
      </dgm:t>
    </dgm:pt>
    <dgm:pt modelId="{1D4043FD-39AC-4AEA-9BC2-CB6DAEC2EF32}" type="sibTrans" cxnId="{2067E0C4-7AC5-4A2C-8806-CD1252411A0B}">
      <dgm:prSet/>
      <dgm:spPr/>
      <dgm:t>
        <a:bodyPr/>
        <a:lstStyle/>
        <a:p>
          <a:endParaRPr lang="en-US"/>
        </a:p>
      </dgm:t>
    </dgm:pt>
    <dgm:pt modelId="{B73DA39F-8A63-4158-AC7A-B51197727873}">
      <dgm:prSet phldrT="[Text]"/>
      <dgm:spPr/>
      <dgm:t>
        <a:bodyPr/>
        <a:lstStyle/>
        <a:p>
          <a:r>
            <a:rPr lang="en-US" dirty="0" smtClean="0"/>
            <a:t>What information to we really need to serve KPs?</a:t>
          </a:r>
          <a:endParaRPr lang="en-US" dirty="0"/>
        </a:p>
      </dgm:t>
    </dgm:pt>
    <dgm:pt modelId="{5E5D6BE8-70B3-464D-BACC-DCA0AF79AE22}" type="parTrans" cxnId="{4CB22E3C-84A9-40EE-A996-80FF0CC13275}">
      <dgm:prSet/>
      <dgm:spPr/>
      <dgm:t>
        <a:bodyPr/>
        <a:lstStyle/>
        <a:p>
          <a:endParaRPr lang="en-US"/>
        </a:p>
      </dgm:t>
    </dgm:pt>
    <dgm:pt modelId="{3C7EAD16-E92A-4AD5-9D6F-C0E11058D243}" type="sibTrans" cxnId="{4CB22E3C-84A9-40EE-A996-80FF0CC13275}">
      <dgm:prSet/>
      <dgm:spPr/>
      <dgm:t>
        <a:bodyPr/>
        <a:lstStyle/>
        <a:p>
          <a:endParaRPr lang="en-US"/>
        </a:p>
      </dgm:t>
    </dgm:pt>
    <dgm:pt modelId="{CEB5284D-CD7A-4E02-963B-9EB553FE7F0D}">
      <dgm:prSet phldrT="[Text]"/>
      <dgm:spPr/>
      <dgm:t>
        <a:bodyPr/>
        <a:lstStyle/>
        <a:p>
          <a:r>
            <a:rPr lang="en-US" dirty="0" smtClean="0"/>
            <a:t>Human Factors</a:t>
          </a:r>
          <a:endParaRPr lang="en-US" dirty="0"/>
        </a:p>
      </dgm:t>
    </dgm:pt>
    <dgm:pt modelId="{369CB52F-51C9-4CE4-AB86-197B81D859C1}" type="parTrans" cxnId="{0D009CA5-7931-4546-AC80-5C36437F37AF}">
      <dgm:prSet/>
      <dgm:spPr/>
      <dgm:t>
        <a:bodyPr/>
        <a:lstStyle/>
        <a:p>
          <a:endParaRPr lang="en-US"/>
        </a:p>
      </dgm:t>
    </dgm:pt>
    <dgm:pt modelId="{0A4033C5-098F-4E73-99B8-24901DB36DDC}" type="sibTrans" cxnId="{0D009CA5-7931-4546-AC80-5C36437F37AF}">
      <dgm:prSet/>
      <dgm:spPr/>
      <dgm:t>
        <a:bodyPr/>
        <a:lstStyle/>
        <a:p>
          <a:endParaRPr lang="en-US"/>
        </a:p>
      </dgm:t>
    </dgm:pt>
    <dgm:pt modelId="{B8146511-2CB7-4F35-832E-40A8042D9811}">
      <dgm:prSet phldrT="[Text]"/>
      <dgm:spPr/>
      <dgm:t>
        <a:bodyPr/>
        <a:lstStyle/>
        <a:p>
          <a:r>
            <a:rPr lang="en-US" dirty="0" smtClean="0"/>
            <a:t>Who needs access to information and how much access do they need to do their job?</a:t>
          </a:r>
          <a:endParaRPr lang="en-US" dirty="0"/>
        </a:p>
      </dgm:t>
    </dgm:pt>
    <dgm:pt modelId="{D3C79C68-ADD3-4771-889B-46986B6CD701}" type="parTrans" cxnId="{39269543-61EF-4E8F-A9CB-118891FE6872}">
      <dgm:prSet/>
      <dgm:spPr/>
      <dgm:t>
        <a:bodyPr/>
        <a:lstStyle/>
        <a:p>
          <a:endParaRPr lang="en-US"/>
        </a:p>
      </dgm:t>
    </dgm:pt>
    <dgm:pt modelId="{621DB2B5-429E-4AA3-8A9F-729B1D264175}" type="sibTrans" cxnId="{39269543-61EF-4E8F-A9CB-118891FE6872}">
      <dgm:prSet/>
      <dgm:spPr/>
      <dgm:t>
        <a:bodyPr/>
        <a:lstStyle/>
        <a:p>
          <a:endParaRPr lang="en-US"/>
        </a:p>
      </dgm:t>
    </dgm:pt>
    <dgm:pt modelId="{A761ABA8-5600-4648-BBD1-EC0926882248}">
      <dgm:prSet phldrT="[Text]"/>
      <dgm:spPr/>
      <dgm:t>
        <a:bodyPr/>
        <a:lstStyle/>
        <a:p>
          <a:r>
            <a:rPr lang="en-US" dirty="0" smtClean="0"/>
            <a:t>Technology Factors</a:t>
          </a:r>
          <a:endParaRPr lang="en-US" dirty="0"/>
        </a:p>
      </dgm:t>
    </dgm:pt>
    <dgm:pt modelId="{13955AB5-5D5B-411C-8A2C-203C26B6CED3}" type="parTrans" cxnId="{232D22A8-0903-48BE-8236-9628E2A2C105}">
      <dgm:prSet/>
      <dgm:spPr/>
      <dgm:t>
        <a:bodyPr/>
        <a:lstStyle/>
        <a:p>
          <a:endParaRPr lang="en-US"/>
        </a:p>
      </dgm:t>
    </dgm:pt>
    <dgm:pt modelId="{66BDD83A-F791-41FE-B611-0DC738D66F1C}" type="sibTrans" cxnId="{232D22A8-0903-48BE-8236-9628E2A2C105}">
      <dgm:prSet/>
      <dgm:spPr/>
      <dgm:t>
        <a:bodyPr/>
        <a:lstStyle/>
        <a:p>
          <a:endParaRPr lang="en-US"/>
        </a:p>
      </dgm:t>
    </dgm:pt>
    <dgm:pt modelId="{355DFEAE-3C84-42E4-9CB1-85D355AD12EE}">
      <dgm:prSet phldrT="[Text]"/>
      <dgm:spPr/>
      <dgm:t>
        <a:bodyPr/>
        <a:lstStyle/>
        <a:p>
          <a:r>
            <a:rPr lang="en-US" dirty="0" smtClean="0"/>
            <a:t>Can we use technology to protect the information we collect?</a:t>
          </a:r>
          <a:endParaRPr lang="en-US" dirty="0"/>
        </a:p>
      </dgm:t>
    </dgm:pt>
    <dgm:pt modelId="{6FE34BFA-E1F7-43F8-8B88-315411C2485E}" type="parTrans" cxnId="{B6DA35C1-D160-460B-8082-043AB9355E89}">
      <dgm:prSet/>
      <dgm:spPr/>
      <dgm:t>
        <a:bodyPr/>
        <a:lstStyle/>
        <a:p>
          <a:endParaRPr lang="en-US"/>
        </a:p>
      </dgm:t>
    </dgm:pt>
    <dgm:pt modelId="{1D4825AE-56EF-4169-974A-CF94576B91DA}" type="sibTrans" cxnId="{B6DA35C1-D160-460B-8082-043AB9355E89}">
      <dgm:prSet/>
      <dgm:spPr/>
      <dgm:t>
        <a:bodyPr/>
        <a:lstStyle/>
        <a:p>
          <a:endParaRPr lang="en-US"/>
        </a:p>
      </dgm:t>
    </dgm:pt>
    <dgm:pt modelId="{5F4E54AB-EC3C-407B-9C63-074FB6FA5344}" type="pres">
      <dgm:prSet presAssocID="{797A1EFF-7550-4996-97EC-DC0594B0BF9D}" presName="Name0" presStyleCnt="0">
        <dgm:presLayoutVars>
          <dgm:dir/>
          <dgm:animLvl val="lvl"/>
          <dgm:resizeHandles val="exact"/>
        </dgm:presLayoutVars>
      </dgm:prSet>
      <dgm:spPr/>
    </dgm:pt>
    <dgm:pt modelId="{3C8328C8-D612-41E7-B4E6-F50B14FFCAC6}" type="pres">
      <dgm:prSet presAssocID="{502E9666-47D6-4830-A479-6EB85162B60D}" presName="linNode" presStyleCnt="0"/>
      <dgm:spPr/>
    </dgm:pt>
    <dgm:pt modelId="{CC659BEB-496D-4C0C-8D55-61BEB0093D3E}" type="pres">
      <dgm:prSet presAssocID="{502E9666-47D6-4830-A479-6EB85162B60D}" presName="parentText" presStyleLbl="node1" presStyleIdx="0" presStyleCnt="3" custLinFactNeighborY="-2277">
        <dgm:presLayoutVars>
          <dgm:chMax val="1"/>
          <dgm:bulletEnabled val="1"/>
        </dgm:presLayoutVars>
      </dgm:prSet>
      <dgm:spPr/>
      <dgm:t>
        <a:bodyPr/>
        <a:lstStyle/>
        <a:p>
          <a:endParaRPr lang="en-US"/>
        </a:p>
      </dgm:t>
    </dgm:pt>
    <dgm:pt modelId="{0749DE3D-4A56-4DF9-B722-F3EE5E0C615C}" type="pres">
      <dgm:prSet presAssocID="{502E9666-47D6-4830-A479-6EB85162B60D}" presName="descendantText" presStyleLbl="alignAccFollowNode1" presStyleIdx="0" presStyleCnt="3">
        <dgm:presLayoutVars>
          <dgm:bulletEnabled val="1"/>
        </dgm:presLayoutVars>
      </dgm:prSet>
      <dgm:spPr/>
      <dgm:t>
        <a:bodyPr/>
        <a:lstStyle/>
        <a:p>
          <a:endParaRPr lang="en-US"/>
        </a:p>
      </dgm:t>
    </dgm:pt>
    <dgm:pt modelId="{F3D251BA-8B28-4380-B566-EA9AD10BA529}" type="pres">
      <dgm:prSet presAssocID="{1D4043FD-39AC-4AEA-9BC2-CB6DAEC2EF32}" presName="sp" presStyleCnt="0"/>
      <dgm:spPr/>
    </dgm:pt>
    <dgm:pt modelId="{C3B07BA0-0674-4006-9C0F-57833E81883A}" type="pres">
      <dgm:prSet presAssocID="{CEB5284D-CD7A-4E02-963B-9EB553FE7F0D}" presName="linNode" presStyleCnt="0"/>
      <dgm:spPr/>
    </dgm:pt>
    <dgm:pt modelId="{03FC27E9-47BB-40F5-845A-27D10381C5DD}" type="pres">
      <dgm:prSet presAssocID="{CEB5284D-CD7A-4E02-963B-9EB553FE7F0D}" presName="parentText" presStyleLbl="node1" presStyleIdx="1" presStyleCnt="3">
        <dgm:presLayoutVars>
          <dgm:chMax val="1"/>
          <dgm:bulletEnabled val="1"/>
        </dgm:presLayoutVars>
      </dgm:prSet>
      <dgm:spPr/>
    </dgm:pt>
    <dgm:pt modelId="{C619D7FF-C0EF-41D8-A986-3081389DE558}" type="pres">
      <dgm:prSet presAssocID="{CEB5284D-CD7A-4E02-963B-9EB553FE7F0D}" presName="descendantText" presStyleLbl="alignAccFollowNode1" presStyleIdx="1" presStyleCnt="3">
        <dgm:presLayoutVars>
          <dgm:bulletEnabled val="1"/>
        </dgm:presLayoutVars>
      </dgm:prSet>
      <dgm:spPr/>
      <dgm:t>
        <a:bodyPr/>
        <a:lstStyle/>
        <a:p>
          <a:endParaRPr lang="en-US"/>
        </a:p>
      </dgm:t>
    </dgm:pt>
    <dgm:pt modelId="{EF9292DE-0FF3-4ECF-8EE0-514D31D31494}" type="pres">
      <dgm:prSet presAssocID="{0A4033C5-098F-4E73-99B8-24901DB36DDC}" presName="sp" presStyleCnt="0"/>
      <dgm:spPr/>
    </dgm:pt>
    <dgm:pt modelId="{0E18E247-9543-4E3E-AB20-089EB19B4D6F}" type="pres">
      <dgm:prSet presAssocID="{A761ABA8-5600-4648-BBD1-EC0926882248}" presName="linNode" presStyleCnt="0"/>
      <dgm:spPr/>
    </dgm:pt>
    <dgm:pt modelId="{BB976DA7-9BC1-427C-99A2-21D4B5DE4A2C}" type="pres">
      <dgm:prSet presAssocID="{A761ABA8-5600-4648-BBD1-EC0926882248}" presName="parentText" presStyleLbl="node1" presStyleIdx="2" presStyleCnt="3">
        <dgm:presLayoutVars>
          <dgm:chMax val="1"/>
          <dgm:bulletEnabled val="1"/>
        </dgm:presLayoutVars>
      </dgm:prSet>
      <dgm:spPr/>
    </dgm:pt>
    <dgm:pt modelId="{A98DC6FF-79F7-4CD3-AEB9-14D1E60BA64C}" type="pres">
      <dgm:prSet presAssocID="{A761ABA8-5600-4648-BBD1-EC0926882248}" presName="descendantText" presStyleLbl="alignAccFollowNode1" presStyleIdx="2" presStyleCnt="3">
        <dgm:presLayoutVars>
          <dgm:bulletEnabled val="1"/>
        </dgm:presLayoutVars>
      </dgm:prSet>
      <dgm:spPr/>
      <dgm:t>
        <a:bodyPr/>
        <a:lstStyle/>
        <a:p>
          <a:endParaRPr lang="en-US"/>
        </a:p>
      </dgm:t>
    </dgm:pt>
  </dgm:ptLst>
  <dgm:cxnLst>
    <dgm:cxn modelId="{4CB22E3C-84A9-40EE-A996-80FF0CC13275}" srcId="{502E9666-47D6-4830-A479-6EB85162B60D}" destId="{B73DA39F-8A63-4158-AC7A-B51197727873}" srcOrd="0" destOrd="0" parTransId="{5E5D6BE8-70B3-464D-BACC-DCA0AF79AE22}" sibTransId="{3C7EAD16-E92A-4AD5-9D6F-C0E11058D243}"/>
    <dgm:cxn modelId="{39269543-61EF-4E8F-A9CB-118891FE6872}" srcId="{CEB5284D-CD7A-4E02-963B-9EB553FE7F0D}" destId="{B8146511-2CB7-4F35-832E-40A8042D9811}" srcOrd="0" destOrd="0" parTransId="{D3C79C68-ADD3-4771-889B-46986B6CD701}" sibTransId="{621DB2B5-429E-4AA3-8A9F-729B1D264175}"/>
    <dgm:cxn modelId="{241B64D3-DC12-4E8A-9313-D3D055F6F18D}" type="presOf" srcId="{B8146511-2CB7-4F35-832E-40A8042D9811}" destId="{C619D7FF-C0EF-41D8-A986-3081389DE558}" srcOrd="0" destOrd="0" presId="urn:microsoft.com/office/officeart/2005/8/layout/vList5"/>
    <dgm:cxn modelId="{D023C60C-FA5F-44B8-BA4B-905F682DE980}" type="presOf" srcId="{502E9666-47D6-4830-A479-6EB85162B60D}" destId="{CC659BEB-496D-4C0C-8D55-61BEB0093D3E}" srcOrd="0" destOrd="0" presId="urn:microsoft.com/office/officeart/2005/8/layout/vList5"/>
    <dgm:cxn modelId="{0574029E-5380-4AD3-A22D-433B81569805}" type="presOf" srcId="{B73DA39F-8A63-4158-AC7A-B51197727873}" destId="{0749DE3D-4A56-4DF9-B722-F3EE5E0C615C}" srcOrd="0" destOrd="0" presId="urn:microsoft.com/office/officeart/2005/8/layout/vList5"/>
    <dgm:cxn modelId="{654EFC42-4F2C-40B7-96FD-CFDB7C41C94F}" type="presOf" srcId="{797A1EFF-7550-4996-97EC-DC0594B0BF9D}" destId="{5F4E54AB-EC3C-407B-9C63-074FB6FA5344}" srcOrd="0" destOrd="0" presId="urn:microsoft.com/office/officeart/2005/8/layout/vList5"/>
    <dgm:cxn modelId="{B6DA35C1-D160-460B-8082-043AB9355E89}" srcId="{A761ABA8-5600-4648-BBD1-EC0926882248}" destId="{355DFEAE-3C84-42E4-9CB1-85D355AD12EE}" srcOrd="0" destOrd="0" parTransId="{6FE34BFA-E1F7-43F8-8B88-315411C2485E}" sibTransId="{1D4825AE-56EF-4169-974A-CF94576B91DA}"/>
    <dgm:cxn modelId="{7B933EAC-3523-4339-B725-B8E661233E67}" type="presOf" srcId="{355DFEAE-3C84-42E4-9CB1-85D355AD12EE}" destId="{A98DC6FF-79F7-4CD3-AEB9-14D1E60BA64C}" srcOrd="0" destOrd="0" presId="urn:microsoft.com/office/officeart/2005/8/layout/vList5"/>
    <dgm:cxn modelId="{232D22A8-0903-48BE-8236-9628E2A2C105}" srcId="{797A1EFF-7550-4996-97EC-DC0594B0BF9D}" destId="{A761ABA8-5600-4648-BBD1-EC0926882248}" srcOrd="2" destOrd="0" parTransId="{13955AB5-5D5B-411C-8A2C-203C26B6CED3}" sibTransId="{66BDD83A-F791-41FE-B611-0DC738D66F1C}"/>
    <dgm:cxn modelId="{0D009CA5-7931-4546-AC80-5C36437F37AF}" srcId="{797A1EFF-7550-4996-97EC-DC0594B0BF9D}" destId="{CEB5284D-CD7A-4E02-963B-9EB553FE7F0D}" srcOrd="1" destOrd="0" parTransId="{369CB52F-51C9-4CE4-AB86-197B81D859C1}" sibTransId="{0A4033C5-098F-4E73-99B8-24901DB36DDC}"/>
    <dgm:cxn modelId="{5BAD2AAF-DAB4-46EC-B05D-B34C8FCC4FB9}" type="presOf" srcId="{CEB5284D-CD7A-4E02-963B-9EB553FE7F0D}" destId="{03FC27E9-47BB-40F5-845A-27D10381C5DD}" srcOrd="0" destOrd="0" presId="urn:microsoft.com/office/officeart/2005/8/layout/vList5"/>
    <dgm:cxn modelId="{2067E0C4-7AC5-4A2C-8806-CD1252411A0B}" srcId="{797A1EFF-7550-4996-97EC-DC0594B0BF9D}" destId="{502E9666-47D6-4830-A479-6EB85162B60D}" srcOrd="0" destOrd="0" parTransId="{AE31EDAC-572E-42D9-A3B9-2ED812197089}" sibTransId="{1D4043FD-39AC-4AEA-9BC2-CB6DAEC2EF32}"/>
    <dgm:cxn modelId="{435647A8-EB8E-4F32-93FA-A926E1012BFE}" type="presOf" srcId="{A761ABA8-5600-4648-BBD1-EC0926882248}" destId="{BB976DA7-9BC1-427C-99A2-21D4B5DE4A2C}" srcOrd="0" destOrd="0" presId="urn:microsoft.com/office/officeart/2005/8/layout/vList5"/>
    <dgm:cxn modelId="{FAE4FC2C-DA0E-4F96-85CA-C67101A6E8C8}" type="presParOf" srcId="{5F4E54AB-EC3C-407B-9C63-074FB6FA5344}" destId="{3C8328C8-D612-41E7-B4E6-F50B14FFCAC6}" srcOrd="0" destOrd="0" presId="urn:microsoft.com/office/officeart/2005/8/layout/vList5"/>
    <dgm:cxn modelId="{DFF3E600-3A85-4BDB-AA47-9EAA5FF099F0}" type="presParOf" srcId="{3C8328C8-D612-41E7-B4E6-F50B14FFCAC6}" destId="{CC659BEB-496D-4C0C-8D55-61BEB0093D3E}" srcOrd="0" destOrd="0" presId="urn:microsoft.com/office/officeart/2005/8/layout/vList5"/>
    <dgm:cxn modelId="{53A897AF-7977-4114-90A9-F7D6CB989C1D}" type="presParOf" srcId="{3C8328C8-D612-41E7-B4E6-F50B14FFCAC6}" destId="{0749DE3D-4A56-4DF9-B722-F3EE5E0C615C}" srcOrd="1" destOrd="0" presId="urn:microsoft.com/office/officeart/2005/8/layout/vList5"/>
    <dgm:cxn modelId="{F65C4C1A-4FA8-430C-A63E-CB6AF01104F9}" type="presParOf" srcId="{5F4E54AB-EC3C-407B-9C63-074FB6FA5344}" destId="{F3D251BA-8B28-4380-B566-EA9AD10BA529}" srcOrd="1" destOrd="0" presId="urn:microsoft.com/office/officeart/2005/8/layout/vList5"/>
    <dgm:cxn modelId="{D89217A1-0EE1-4289-B105-58C89284D6FC}" type="presParOf" srcId="{5F4E54AB-EC3C-407B-9C63-074FB6FA5344}" destId="{C3B07BA0-0674-4006-9C0F-57833E81883A}" srcOrd="2" destOrd="0" presId="urn:microsoft.com/office/officeart/2005/8/layout/vList5"/>
    <dgm:cxn modelId="{3C044DD5-F61E-4C0D-8621-A3AA4BA58777}" type="presParOf" srcId="{C3B07BA0-0674-4006-9C0F-57833E81883A}" destId="{03FC27E9-47BB-40F5-845A-27D10381C5DD}" srcOrd="0" destOrd="0" presId="urn:microsoft.com/office/officeart/2005/8/layout/vList5"/>
    <dgm:cxn modelId="{00CB2D20-8692-45BE-B6B1-5E5F4CA06BC5}" type="presParOf" srcId="{C3B07BA0-0674-4006-9C0F-57833E81883A}" destId="{C619D7FF-C0EF-41D8-A986-3081389DE558}" srcOrd="1" destOrd="0" presId="urn:microsoft.com/office/officeart/2005/8/layout/vList5"/>
    <dgm:cxn modelId="{EA703A85-7287-4AAE-8B1D-F230CB9F6FD0}" type="presParOf" srcId="{5F4E54AB-EC3C-407B-9C63-074FB6FA5344}" destId="{EF9292DE-0FF3-4ECF-8EE0-514D31D31494}" srcOrd="3" destOrd="0" presId="urn:microsoft.com/office/officeart/2005/8/layout/vList5"/>
    <dgm:cxn modelId="{09E2D31A-68F3-45C3-B73E-88CF3D32B83B}" type="presParOf" srcId="{5F4E54AB-EC3C-407B-9C63-074FB6FA5344}" destId="{0E18E247-9543-4E3E-AB20-089EB19B4D6F}" srcOrd="4" destOrd="0" presId="urn:microsoft.com/office/officeart/2005/8/layout/vList5"/>
    <dgm:cxn modelId="{267346D8-26CD-41EE-8782-82DFEDBD1F57}" type="presParOf" srcId="{0E18E247-9543-4E3E-AB20-089EB19B4D6F}" destId="{BB976DA7-9BC1-427C-99A2-21D4B5DE4A2C}" srcOrd="0" destOrd="0" presId="urn:microsoft.com/office/officeart/2005/8/layout/vList5"/>
    <dgm:cxn modelId="{C3EBCC20-2F45-4215-BC75-C71F92DC4897}" type="presParOf" srcId="{0E18E247-9543-4E3E-AB20-089EB19B4D6F}" destId="{A98DC6FF-79F7-4CD3-AEB9-14D1E60BA64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86ADFD-BC0E-47EF-BE0E-8ABFDD2220A4}"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0B91430E-4617-4C36-B771-86B838F771C9}">
      <dgm:prSet phldrT="[Text]"/>
      <dgm:spPr/>
      <dgm:t>
        <a:bodyPr/>
        <a:lstStyle/>
        <a:p>
          <a:r>
            <a:rPr lang="en-US" dirty="0"/>
            <a:t>Prevention</a:t>
          </a:r>
        </a:p>
      </dgm:t>
    </dgm:pt>
    <dgm:pt modelId="{D12E032D-4AF7-4BF7-A9A1-4C0FECF1C2B8}" type="parTrans" cxnId="{6452B25D-3957-4DC1-9A8D-1BCC5CADAD17}">
      <dgm:prSet/>
      <dgm:spPr/>
      <dgm:t>
        <a:bodyPr/>
        <a:lstStyle/>
        <a:p>
          <a:endParaRPr lang="en-US"/>
        </a:p>
      </dgm:t>
    </dgm:pt>
    <dgm:pt modelId="{D3D7AD5C-8D53-496F-9822-9CDDCD8EBD30}" type="sibTrans" cxnId="{6452B25D-3957-4DC1-9A8D-1BCC5CADAD17}">
      <dgm:prSet/>
      <dgm:spPr/>
      <dgm:t>
        <a:bodyPr/>
        <a:lstStyle/>
        <a:p>
          <a:endParaRPr lang="en-US"/>
        </a:p>
      </dgm:t>
    </dgm:pt>
    <dgm:pt modelId="{187660C9-09A0-4C4A-879E-99C760CBA144}">
      <dgm:prSet phldrT="[Text]"/>
      <dgm:spPr/>
      <dgm:t>
        <a:bodyPr/>
        <a:lstStyle/>
        <a:p>
          <a:r>
            <a:rPr lang="en-US" dirty="0"/>
            <a:t>Testing</a:t>
          </a:r>
        </a:p>
      </dgm:t>
    </dgm:pt>
    <dgm:pt modelId="{75A04420-1812-4B40-AEB5-A033FC6FEDCF}" type="parTrans" cxnId="{3DDC65A7-7397-42E2-9BEA-8E5EF8E224F8}">
      <dgm:prSet/>
      <dgm:spPr/>
      <dgm:t>
        <a:bodyPr/>
        <a:lstStyle/>
        <a:p>
          <a:endParaRPr lang="en-US"/>
        </a:p>
      </dgm:t>
    </dgm:pt>
    <dgm:pt modelId="{CEFA4C17-6CFF-47AE-9BE1-5B2EA1F475A5}" type="sibTrans" cxnId="{3DDC65A7-7397-42E2-9BEA-8E5EF8E224F8}">
      <dgm:prSet/>
      <dgm:spPr/>
      <dgm:t>
        <a:bodyPr/>
        <a:lstStyle/>
        <a:p>
          <a:endParaRPr lang="en-US"/>
        </a:p>
      </dgm:t>
    </dgm:pt>
    <dgm:pt modelId="{B7BDE113-8F16-4AE1-B4B0-A56AF78A6154}">
      <dgm:prSet phldrT="[Text]"/>
      <dgm:spPr/>
      <dgm:t>
        <a:bodyPr/>
        <a:lstStyle/>
        <a:p>
          <a:r>
            <a:rPr lang="en-US" dirty="0"/>
            <a:t>Linking to Treatment</a:t>
          </a:r>
        </a:p>
      </dgm:t>
    </dgm:pt>
    <dgm:pt modelId="{88573BF0-B6BD-41AD-A055-A78599251DAB}" type="parTrans" cxnId="{1EECBA55-E5C5-4F45-A5E3-5485A2CE8AC0}">
      <dgm:prSet/>
      <dgm:spPr/>
      <dgm:t>
        <a:bodyPr/>
        <a:lstStyle/>
        <a:p>
          <a:endParaRPr lang="en-US"/>
        </a:p>
      </dgm:t>
    </dgm:pt>
    <dgm:pt modelId="{7804753A-BFD1-4928-B55E-7640BA20AAD2}" type="sibTrans" cxnId="{1EECBA55-E5C5-4F45-A5E3-5485A2CE8AC0}">
      <dgm:prSet/>
      <dgm:spPr/>
      <dgm:t>
        <a:bodyPr/>
        <a:lstStyle/>
        <a:p>
          <a:endParaRPr lang="en-US"/>
        </a:p>
      </dgm:t>
    </dgm:pt>
    <dgm:pt modelId="{10B2F39B-12B8-4A51-9341-158862B56A95}" type="pres">
      <dgm:prSet presAssocID="{7286ADFD-BC0E-47EF-BE0E-8ABFDD2220A4}" presName="Name0" presStyleCnt="0">
        <dgm:presLayoutVars>
          <dgm:chMax val="11"/>
          <dgm:chPref val="11"/>
          <dgm:dir/>
          <dgm:resizeHandles/>
        </dgm:presLayoutVars>
      </dgm:prSet>
      <dgm:spPr/>
      <dgm:t>
        <a:bodyPr/>
        <a:lstStyle/>
        <a:p>
          <a:endParaRPr lang="en-US"/>
        </a:p>
      </dgm:t>
    </dgm:pt>
    <dgm:pt modelId="{B45DD8E7-21CC-49C5-A268-01BF65F8C931}" type="pres">
      <dgm:prSet presAssocID="{B7BDE113-8F16-4AE1-B4B0-A56AF78A6154}" presName="Accent3" presStyleCnt="0"/>
      <dgm:spPr/>
    </dgm:pt>
    <dgm:pt modelId="{530B52F2-1FB6-4125-A311-520932F7587B}" type="pres">
      <dgm:prSet presAssocID="{B7BDE113-8F16-4AE1-B4B0-A56AF78A6154}" presName="Accent" presStyleLbl="node1" presStyleIdx="0" presStyleCnt="3"/>
      <dgm:spPr/>
    </dgm:pt>
    <dgm:pt modelId="{D6E08AC7-A3BF-402F-A2B7-DC8988FE074D}" type="pres">
      <dgm:prSet presAssocID="{B7BDE113-8F16-4AE1-B4B0-A56AF78A6154}" presName="ParentBackground3" presStyleCnt="0"/>
      <dgm:spPr/>
    </dgm:pt>
    <dgm:pt modelId="{D54E0BC3-D2AE-4D25-A07A-ECC585C81467}" type="pres">
      <dgm:prSet presAssocID="{B7BDE113-8F16-4AE1-B4B0-A56AF78A6154}" presName="ParentBackground" presStyleLbl="fgAcc1" presStyleIdx="0" presStyleCnt="3"/>
      <dgm:spPr/>
      <dgm:t>
        <a:bodyPr/>
        <a:lstStyle/>
        <a:p>
          <a:endParaRPr lang="en-US"/>
        </a:p>
      </dgm:t>
    </dgm:pt>
    <dgm:pt modelId="{0730AD2C-7E7D-46EE-9841-6F491D9FF424}" type="pres">
      <dgm:prSet presAssocID="{B7BDE113-8F16-4AE1-B4B0-A56AF78A6154}" presName="Parent3" presStyleLbl="revTx" presStyleIdx="0" presStyleCnt="0">
        <dgm:presLayoutVars>
          <dgm:chMax val="1"/>
          <dgm:chPref val="1"/>
          <dgm:bulletEnabled val="1"/>
        </dgm:presLayoutVars>
      </dgm:prSet>
      <dgm:spPr/>
      <dgm:t>
        <a:bodyPr/>
        <a:lstStyle/>
        <a:p>
          <a:endParaRPr lang="en-US"/>
        </a:p>
      </dgm:t>
    </dgm:pt>
    <dgm:pt modelId="{8EAF5DDB-BCD1-4CB5-AC25-82D5F512777B}" type="pres">
      <dgm:prSet presAssocID="{187660C9-09A0-4C4A-879E-99C760CBA144}" presName="Accent2" presStyleCnt="0"/>
      <dgm:spPr/>
    </dgm:pt>
    <dgm:pt modelId="{FE2BFC60-81C0-4DB9-AFED-4933EC85502F}" type="pres">
      <dgm:prSet presAssocID="{187660C9-09A0-4C4A-879E-99C760CBA144}" presName="Accent" presStyleLbl="node1" presStyleIdx="1" presStyleCnt="3"/>
      <dgm:spPr/>
    </dgm:pt>
    <dgm:pt modelId="{CAC84C0E-479E-40C6-8559-EE5A6504E40A}" type="pres">
      <dgm:prSet presAssocID="{187660C9-09A0-4C4A-879E-99C760CBA144}" presName="ParentBackground2" presStyleCnt="0"/>
      <dgm:spPr/>
    </dgm:pt>
    <dgm:pt modelId="{7354F0E2-C12A-47A0-AB83-F316EF35FBA3}" type="pres">
      <dgm:prSet presAssocID="{187660C9-09A0-4C4A-879E-99C760CBA144}" presName="ParentBackground" presStyleLbl="fgAcc1" presStyleIdx="1" presStyleCnt="3"/>
      <dgm:spPr/>
      <dgm:t>
        <a:bodyPr/>
        <a:lstStyle/>
        <a:p>
          <a:endParaRPr lang="en-US"/>
        </a:p>
      </dgm:t>
    </dgm:pt>
    <dgm:pt modelId="{29EE9321-BB88-4440-A1A3-5F25EF2588D6}" type="pres">
      <dgm:prSet presAssocID="{187660C9-09A0-4C4A-879E-99C760CBA144}" presName="Parent2" presStyleLbl="revTx" presStyleIdx="0" presStyleCnt="0">
        <dgm:presLayoutVars>
          <dgm:chMax val="1"/>
          <dgm:chPref val="1"/>
          <dgm:bulletEnabled val="1"/>
        </dgm:presLayoutVars>
      </dgm:prSet>
      <dgm:spPr/>
      <dgm:t>
        <a:bodyPr/>
        <a:lstStyle/>
        <a:p>
          <a:endParaRPr lang="en-US"/>
        </a:p>
      </dgm:t>
    </dgm:pt>
    <dgm:pt modelId="{391CC6CB-0AC3-46AD-88DA-F134E76CFAC4}" type="pres">
      <dgm:prSet presAssocID="{0B91430E-4617-4C36-B771-86B838F771C9}" presName="Accent1" presStyleCnt="0"/>
      <dgm:spPr/>
    </dgm:pt>
    <dgm:pt modelId="{1C01043F-D04A-4450-A3B1-FE7DE5508A2F}" type="pres">
      <dgm:prSet presAssocID="{0B91430E-4617-4C36-B771-86B838F771C9}" presName="Accent" presStyleLbl="node1" presStyleIdx="2" presStyleCnt="3"/>
      <dgm:spPr/>
    </dgm:pt>
    <dgm:pt modelId="{51B90835-0BDE-4929-A764-07FA4F9A5464}" type="pres">
      <dgm:prSet presAssocID="{0B91430E-4617-4C36-B771-86B838F771C9}" presName="ParentBackground1" presStyleCnt="0"/>
      <dgm:spPr/>
    </dgm:pt>
    <dgm:pt modelId="{98F1B725-C042-4911-9D3C-93806196D658}" type="pres">
      <dgm:prSet presAssocID="{0B91430E-4617-4C36-B771-86B838F771C9}" presName="ParentBackground" presStyleLbl="fgAcc1" presStyleIdx="2" presStyleCnt="3"/>
      <dgm:spPr/>
      <dgm:t>
        <a:bodyPr/>
        <a:lstStyle/>
        <a:p>
          <a:endParaRPr lang="en-US"/>
        </a:p>
      </dgm:t>
    </dgm:pt>
    <dgm:pt modelId="{A0BBB312-8B20-487C-BFC2-742782A6A363}" type="pres">
      <dgm:prSet presAssocID="{0B91430E-4617-4C36-B771-86B838F771C9}" presName="Parent1" presStyleLbl="revTx" presStyleIdx="0" presStyleCnt="0">
        <dgm:presLayoutVars>
          <dgm:chMax val="1"/>
          <dgm:chPref val="1"/>
          <dgm:bulletEnabled val="1"/>
        </dgm:presLayoutVars>
      </dgm:prSet>
      <dgm:spPr/>
      <dgm:t>
        <a:bodyPr/>
        <a:lstStyle/>
        <a:p>
          <a:endParaRPr lang="en-US"/>
        </a:p>
      </dgm:t>
    </dgm:pt>
  </dgm:ptLst>
  <dgm:cxnLst>
    <dgm:cxn modelId="{1EECBA55-E5C5-4F45-A5E3-5485A2CE8AC0}" srcId="{7286ADFD-BC0E-47EF-BE0E-8ABFDD2220A4}" destId="{B7BDE113-8F16-4AE1-B4B0-A56AF78A6154}" srcOrd="2" destOrd="0" parTransId="{88573BF0-B6BD-41AD-A055-A78599251DAB}" sibTransId="{7804753A-BFD1-4928-B55E-7640BA20AAD2}"/>
    <dgm:cxn modelId="{45134865-751E-4F97-AF70-C8A7133031C1}" type="presOf" srcId="{187660C9-09A0-4C4A-879E-99C760CBA144}" destId="{29EE9321-BB88-4440-A1A3-5F25EF2588D6}" srcOrd="1" destOrd="0" presId="urn:microsoft.com/office/officeart/2011/layout/CircleProcess"/>
    <dgm:cxn modelId="{3DDC65A7-7397-42E2-9BEA-8E5EF8E224F8}" srcId="{7286ADFD-BC0E-47EF-BE0E-8ABFDD2220A4}" destId="{187660C9-09A0-4C4A-879E-99C760CBA144}" srcOrd="1" destOrd="0" parTransId="{75A04420-1812-4B40-AEB5-A033FC6FEDCF}" sibTransId="{CEFA4C17-6CFF-47AE-9BE1-5B2EA1F475A5}"/>
    <dgm:cxn modelId="{9406F6B8-C255-4E44-9D8B-F985E69E1583}" type="presOf" srcId="{0B91430E-4617-4C36-B771-86B838F771C9}" destId="{A0BBB312-8B20-487C-BFC2-742782A6A363}" srcOrd="1" destOrd="0" presId="urn:microsoft.com/office/officeart/2011/layout/CircleProcess"/>
    <dgm:cxn modelId="{6452B25D-3957-4DC1-9A8D-1BCC5CADAD17}" srcId="{7286ADFD-BC0E-47EF-BE0E-8ABFDD2220A4}" destId="{0B91430E-4617-4C36-B771-86B838F771C9}" srcOrd="0" destOrd="0" parTransId="{D12E032D-4AF7-4BF7-A9A1-4C0FECF1C2B8}" sibTransId="{D3D7AD5C-8D53-496F-9822-9CDDCD8EBD30}"/>
    <dgm:cxn modelId="{5D6CB1E0-5D2A-4CF0-81AA-871B0B5C54B2}" type="presOf" srcId="{187660C9-09A0-4C4A-879E-99C760CBA144}" destId="{7354F0E2-C12A-47A0-AB83-F316EF35FBA3}" srcOrd="0" destOrd="0" presId="urn:microsoft.com/office/officeart/2011/layout/CircleProcess"/>
    <dgm:cxn modelId="{AB2A26B1-D4D2-4B47-9B46-C74A7E644E03}" type="presOf" srcId="{7286ADFD-BC0E-47EF-BE0E-8ABFDD2220A4}" destId="{10B2F39B-12B8-4A51-9341-158862B56A95}" srcOrd="0" destOrd="0" presId="urn:microsoft.com/office/officeart/2011/layout/CircleProcess"/>
    <dgm:cxn modelId="{3D32E109-2D48-433C-9D9D-F8F8C4EDFF2F}" type="presOf" srcId="{0B91430E-4617-4C36-B771-86B838F771C9}" destId="{98F1B725-C042-4911-9D3C-93806196D658}" srcOrd="0" destOrd="0" presId="urn:microsoft.com/office/officeart/2011/layout/CircleProcess"/>
    <dgm:cxn modelId="{2E5B8CC2-6675-4942-956B-79B389BED619}" type="presOf" srcId="{B7BDE113-8F16-4AE1-B4B0-A56AF78A6154}" destId="{0730AD2C-7E7D-46EE-9841-6F491D9FF424}" srcOrd="1" destOrd="0" presId="urn:microsoft.com/office/officeart/2011/layout/CircleProcess"/>
    <dgm:cxn modelId="{75E39E16-BE03-4A4B-BECE-A26E81CD1CA4}" type="presOf" srcId="{B7BDE113-8F16-4AE1-B4B0-A56AF78A6154}" destId="{D54E0BC3-D2AE-4D25-A07A-ECC585C81467}" srcOrd="0" destOrd="0" presId="urn:microsoft.com/office/officeart/2011/layout/CircleProcess"/>
    <dgm:cxn modelId="{13950891-9898-43DC-B290-EAC4382CB294}" type="presParOf" srcId="{10B2F39B-12B8-4A51-9341-158862B56A95}" destId="{B45DD8E7-21CC-49C5-A268-01BF65F8C931}" srcOrd="0" destOrd="0" presId="urn:microsoft.com/office/officeart/2011/layout/CircleProcess"/>
    <dgm:cxn modelId="{7887901A-0007-4077-BF99-EA4CE50C808A}" type="presParOf" srcId="{B45DD8E7-21CC-49C5-A268-01BF65F8C931}" destId="{530B52F2-1FB6-4125-A311-520932F7587B}" srcOrd="0" destOrd="0" presId="urn:microsoft.com/office/officeart/2011/layout/CircleProcess"/>
    <dgm:cxn modelId="{1732A886-1196-47A2-8879-805097A02728}" type="presParOf" srcId="{10B2F39B-12B8-4A51-9341-158862B56A95}" destId="{D6E08AC7-A3BF-402F-A2B7-DC8988FE074D}" srcOrd="1" destOrd="0" presId="urn:microsoft.com/office/officeart/2011/layout/CircleProcess"/>
    <dgm:cxn modelId="{E03A4416-E2C4-4240-A38E-EB963873E658}" type="presParOf" srcId="{D6E08AC7-A3BF-402F-A2B7-DC8988FE074D}" destId="{D54E0BC3-D2AE-4D25-A07A-ECC585C81467}" srcOrd="0" destOrd="0" presId="urn:microsoft.com/office/officeart/2011/layout/CircleProcess"/>
    <dgm:cxn modelId="{CA6E2A65-20BF-481F-BBDB-0D67E29D4450}" type="presParOf" srcId="{10B2F39B-12B8-4A51-9341-158862B56A95}" destId="{0730AD2C-7E7D-46EE-9841-6F491D9FF424}" srcOrd="2" destOrd="0" presId="urn:microsoft.com/office/officeart/2011/layout/CircleProcess"/>
    <dgm:cxn modelId="{A0E67D28-B2A9-4057-A9AB-1E50A219ED72}" type="presParOf" srcId="{10B2F39B-12B8-4A51-9341-158862B56A95}" destId="{8EAF5DDB-BCD1-4CB5-AC25-82D5F512777B}" srcOrd="3" destOrd="0" presId="urn:microsoft.com/office/officeart/2011/layout/CircleProcess"/>
    <dgm:cxn modelId="{12E4E661-8CDE-4ABE-A6DE-6F946334F76C}" type="presParOf" srcId="{8EAF5DDB-BCD1-4CB5-AC25-82D5F512777B}" destId="{FE2BFC60-81C0-4DB9-AFED-4933EC85502F}" srcOrd="0" destOrd="0" presId="urn:microsoft.com/office/officeart/2011/layout/CircleProcess"/>
    <dgm:cxn modelId="{F8B920A9-20B5-47C4-B524-FBB393CD34EA}" type="presParOf" srcId="{10B2F39B-12B8-4A51-9341-158862B56A95}" destId="{CAC84C0E-479E-40C6-8559-EE5A6504E40A}" srcOrd="4" destOrd="0" presId="urn:microsoft.com/office/officeart/2011/layout/CircleProcess"/>
    <dgm:cxn modelId="{5083F821-A69C-4DEC-BC58-635526BDA10E}" type="presParOf" srcId="{CAC84C0E-479E-40C6-8559-EE5A6504E40A}" destId="{7354F0E2-C12A-47A0-AB83-F316EF35FBA3}" srcOrd="0" destOrd="0" presId="urn:microsoft.com/office/officeart/2011/layout/CircleProcess"/>
    <dgm:cxn modelId="{403D2100-9518-46FF-BBF4-DD98E7B66F00}" type="presParOf" srcId="{10B2F39B-12B8-4A51-9341-158862B56A95}" destId="{29EE9321-BB88-4440-A1A3-5F25EF2588D6}" srcOrd="5" destOrd="0" presId="urn:microsoft.com/office/officeart/2011/layout/CircleProcess"/>
    <dgm:cxn modelId="{B09677AA-5A73-46E8-972E-91A53FD68DED}" type="presParOf" srcId="{10B2F39B-12B8-4A51-9341-158862B56A95}" destId="{391CC6CB-0AC3-46AD-88DA-F134E76CFAC4}" srcOrd="6" destOrd="0" presId="urn:microsoft.com/office/officeart/2011/layout/CircleProcess"/>
    <dgm:cxn modelId="{2201CD3A-1D5B-4992-9099-BA255D9B94F3}" type="presParOf" srcId="{391CC6CB-0AC3-46AD-88DA-F134E76CFAC4}" destId="{1C01043F-D04A-4450-A3B1-FE7DE5508A2F}" srcOrd="0" destOrd="0" presId="urn:microsoft.com/office/officeart/2011/layout/CircleProcess"/>
    <dgm:cxn modelId="{D314D1A8-2B8A-4889-B192-29B221E01333}" type="presParOf" srcId="{10B2F39B-12B8-4A51-9341-158862B56A95}" destId="{51B90835-0BDE-4929-A764-07FA4F9A5464}" srcOrd="7" destOrd="0" presId="urn:microsoft.com/office/officeart/2011/layout/CircleProcess"/>
    <dgm:cxn modelId="{C2833344-7C37-4ED4-9D72-BF2468522461}" type="presParOf" srcId="{51B90835-0BDE-4929-A764-07FA4F9A5464}" destId="{98F1B725-C042-4911-9D3C-93806196D658}" srcOrd="0" destOrd="0" presId="urn:microsoft.com/office/officeart/2011/layout/CircleProcess"/>
    <dgm:cxn modelId="{E8A4684E-0CB5-4619-BB51-F17CC6BD9976}" type="presParOf" srcId="{10B2F39B-12B8-4A51-9341-158862B56A95}" destId="{A0BBB312-8B20-487C-BFC2-742782A6A363}"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49DE3D-4A56-4DF9-B722-F3EE5E0C615C}">
      <dsp:nvSpPr>
        <dsp:cNvPr id="0" name=""/>
        <dsp:cNvSpPr/>
      </dsp:nvSpPr>
      <dsp:spPr>
        <a:xfrm rot="5400000">
          <a:off x="3738222" y="-1537401"/>
          <a:ext cx="566297" cy="378482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t>What information to we really need to serve KPs?</a:t>
          </a:r>
          <a:endParaRPr lang="en-US" sz="1500" kern="1200" dirty="0"/>
        </a:p>
      </dsp:txBody>
      <dsp:txXfrm rot="-5400000">
        <a:off x="2128961" y="99504"/>
        <a:ext cx="3757176" cy="511009"/>
      </dsp:txXfrm>
    </dsp:sp>
    <dsp:sp modelId="{CC659BEB-496D-4C0C-8D55-61BEB0093D3E}">
      <dsp:nvSpPr>
        <dsp:cNvPr id="0" name=""/>
        <dsp:cNvSpPr/>
      </dsp:nvSpPr>
      <dsp:spPr>
        <a:xfrm>
          <a:off x="0" y="0"/>
          <a:ext cx="2128961" cy="70787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t>Program Factors</a:t>
          </a:r>
          <a:endParaRPr lang="en-US" sz="2000" kern="1200" dirty="0"/>
        </a:p>
      </dsp:txBody>
      <dsp:txXfrm>
        <a:off x="34555" y="34555"/>
        <a:ext cx="2059851" cy="638761"/>
      </dsp:txXfrm>
    </dsp:sp>
    <dsp:sp modelId="{C619D7FF-C0EF-41D8-A986-3081389DE558}">
      <dsp:nvSpPr>
        <dsp:cNvPr id="0" name=""/>
        <dsp:cNvSpPr/>
      </dsp:nvSpPr>
      <dsp:spPr>
        <a:xfrm rot="5400000">
          <a:off x="3738222" y="-794136"/>
          <a:ext cx="566297" cy="378482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t>Who needs access to information and how much access do they need to do their job?</a:t>
          </a:r>
          <a:endParaRPr lang="en-US" sz="1500" kern="1200" dirty="0"/>
        </a:p>
      </dsp:txBody>
      <dsp:txXfrm rot="-5400000">
        <a:off x="2128961" y="842769"/>
        <a:ext cx="3757176" cy="511009"/>
      </dsp:txXfrm>
    </dsp:sp>
    <dsp:sp modelId="{03FC27E9-47BB-40F5-845A-27D10381C5DD}">
      <dsp:nvSpPr>
        <dsp:cNvPr id="0" name=""/>
        <dsp:cNvSpPr/>
      </dsp:nvSpPr>
      <dsp:spPr>
        <a:xfrm>
          <a:off x="0" y="744338"/>
          <a:ext cx="2128961" cy="70787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t>Human Factors</a:t>
          </a:r>
          <a:endParaRPr lang="en-US" sz="2000" kern="1200" dirty="0"/>
        </a:p>
      </dsp:txBody>
      <dsp:txXfrm>
        <a:off x="34555" y="778893"/>
        <a:ext cx="2059851" cy="638761"/>
      </dsp:txXfrm>
    </dsp:sp>
    <dsp:sp modelId="{A98DC6FF-79F7-4CD3-AEB9-14D1E60BA64C}">
      <dsp:nvSpPr>
        <dsp:cNvPr id="0" name=""/>
        <dsp:cNvSpPr/>
      </dsp:nvSpPr>
      <dsp:spPr>
        <a:xfrm rot="5400000">
          <a:off x="3738222" y="-50870"/>
          <a:ext cx="566297" cy="378482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t>Can we use technology to protect the information we collect?</a:t>
          </a:r>
          <a:endParaRPr lang="en-US" sz="1500" kern="1200" dirty="0"/>
        </a:p>
      </dsp:txBody>
      <dsp:txXfrm rot="-5400000">
        <a:off x="2128961" y="1586035"/>
        <a:ext cx="3757176" cy="511009"/>
      </dsp:txXfrm>
    </dsp:sp>
    <dsp:sp modelId="{BB976DA7-9BC1-427C-99A2-21D4B5DE4A2C}">
      <dsp:nvSpPr>
        <dsp:cNvPr id="0" name=""/>
        <dsp:cNvSpPr/>
      </dsp:nvSpPr>
      <dsp:spPr>
        <a:xfrm>
          <a:off x="0" y="1487603"/>
          <a:ext cx="2128961" cy="70787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t>Technology Factors</a:t>
          </a:r>
          <a:endParaRPr lang="en-US" sz="2000" kern="1200" dirty="0"/>
        </a:p>
      </dsp:txBody>
      <dsp:txXfrm>
        <a:off x="34555" y="1522158"/>
        <a:ext cx="2059851" cy="6387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0B52F2-1FB6-4125-A311-520932F7587B}">
      <dsp:nvSpPr>
        <dsp:cNvPr id="0" name=""/>
        <dsp:cNvSpPr/>
      </dsp:nvSpPr>
      <dsp:spPr>
        <a:xfrm>
          <a:off x="4218889" y="1111814"/>
          <a:ext cx="1840353" cy="18406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4E0BC3-D2AE-4D25-A07A-ECC585C81467}">
      <dsp:nvSpPr>
        <dsp:cNvPr id="0" name=""/>
        <dsp:cNvSpPr/>
      </dsp:nvSpPr>
      <dsp:spPr>
        <a:xfrm>
          <a:off x="4279994" y="1173181"/>
          <a:ext cx="1718142" cy="1717959"/>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a:t>Linking to Treatment</a:t>
          </a:r>
        </a:p>
      </dsp:txBody>
      <dsp:txXfrm>
        <a:off x="4525614" y="1418650"/>
        <a:ext cx="1226902" cy="1227021"/>
      </dsp:txXfrm>
    </dsp:sp>
    <dsp:sp modelId="{FE2BFC60-81C0-4DB9-AFED-4933EC85502F}">
      <dsp:nvSpPr>
        <dsp:cNvPr id="0" name=""/>
        <dsp:cNvSpPr/>
      </dsp:nvSpPr>
      <dsp:spPr>
        <a:xfrm rot="2700000">
          <a:off x="2319047" y="1114039"/>
          <a:ext cx="1835921" cy="1835921"/>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54F0E2-C12A-47A0-AB83-F316EF35FBA3}">
      <dsp:nvSpPr>
        <dsp:cNvPr id="0" name=""/>
        <dsp:cNvSpPr/>
      </dsp:nvSpPr>
      <dsp:spPr>
        <a:xfrm>
          <a:off x="2377936" y="1173181"/>
          <a:ext cx="1718142" cy="1717959"/>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a:t>Testing</a:t>
          </a:r>
        </a:p>
      </dsp:txBody>
      <dsp:txXfrm>
        <a:off x="2623556" y="1418650"/>
        <a:ext cx="1226902" cy="1227021"/>
      </dsp:txXfrm>
    </dsp:sp>
    <dsp:sp modelId="{1C01043F-D04A-4450-A3B1-FE7DE5508A2F}">
      <dsp:nvSpPr>
        <dsp:cNvPr id="0" name=""/>
        <dsp:cNvSpPr/>
      </dsp:nvSpPr>
      <dsp:spPr>
        <a:xfrm rot="2700000">
          <a:off x="416988" y="1114039"/>
          <a:ext cx="1835921" cy="1835921"/>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F1B725-C042-4911-9D3C-93806196D658}">
      <dsp:nvSpPr>
        <dsp:cNvPr id="0" name=""/>
        <dsp:cNvSpPr/>
      </dsp:nvSpPr>
      <dsp:spPr>
        <a:xfrm>
          <a:off x="475877" y="1173181"/>
          <a:ext cx="1718142" cy="1717959"/>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a:t>Prevention</a:t>
          </a:r>
        </a:p>
      </dsp:txBody>
      <dsp:txXfrm>
        <a:off x="721498" y="1418650"/>
        <a:ext cx="1226902" cy="122702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A54A67-72D6-41A6-9E88-FA5B9E9B48F8}" type="datetimeFigureOut">
              <a:rPr lang="en-US" smtClean="0"/>
              <a:t>7/25/2018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805E62-DABB-49E5-8C7A-8AB2E772DC37}" type="slidenum">
              <a:rPr lang="en-US" smtClean="0"/>
              <a:t>‹#›</a:t>
            </a:fld>
            <a:endParaRPr lang="en-US"/>
          </a:p>
        </p:txBody>
      </p:sp>
    </p:spTree>
    <p:extLst>
      <p:ext uri="{BB962C8B-B14F-4D97-AF65-F5344CB8AC3E}">
        <p14:creationId xmlns:p14="http://schemas.microsoft.com/office/powerpoint/2010/main" val="703506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 not really sure how I ended up on this podium tonight in such distinguished company.  I’m not from the UN or global human rights organization.  Nor am I an expert on data safety and security.  So what you won’t get from me tonight is a list of the copious number of global agreements on human subjects research or information on data collection techniques.  What I am, instead,  is an implementer of programs.  I’ve been doing this work for 25 years.  And as you heard, I am currently the director of global key populations project being implemented in 30 countries.  We work through local community-based organizations, and whenever possible through KP-led organizations.  We adhere to the principles of “nothing for us, without us” and “do no harm”.  Every day I think about the heavy responsibility we have to collaborate with KP communities in protecting the information they share with us so that we can together implement successful programs – be it through research activities or routine data collection.  We collect and use an enormous amount of data.  We are PEPFAR-funded and have certain standard indicators we are required to report on.  And in order to better understand our beneficiaries we also collect data on custom indicators and conduct formative research.  And then in order to ensure that we are reaching the “right people in the right places the right way” our CSO partners have a big workforce of peer educators, peer navigators, peer mobilizers, health providers etc., and these people use things like outreach diaries, referral forms, government registers, and other tools to help them do their work.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Like I said.  There is a lot of data out there.  And even though we have internal systems to protect the data, our systems are sometimes challenged.</a:t>
            </a:r>
          </a:p>
          <a:p>
            <a:endParaRPr lang="en-US" dirty="0"/>
          </a:p>
        </p:txBody>
      </p:sp>
      <p:sp>
        <p:nvSpPr>
          <p:cNvPr id="4" name="Slide Number Placeholder 3"/>
          <p:cNvSpPr>
            <a:spLocks noGrp="1"/>
          </p:cNvSpPr>
          <p:nvPr>
            <p:ph type="sldNum" sz="quarter" idx="10"/>
          </p:nvPr>
        </p:nvSpPr>
        <p:spPr/>
        <p:txBody>
          <a:bodyPr/>
          <a:lstStyle/>
          <a:p>
            <a:fld id="{50805E62-DABB-49E5-8C7A-8AB2E772DC37}" type="slidenum">
              <a:rPr lang="en-US" smtClean="0"/>
              <a:t>1</a:t>
            </a:fld>
            <a:endParaRPr lang="en-US"/>
          </a:p>
        </p:txBody>
      </p:sp>
    </p:spTree>
    <p:extLst>
      <p:ext uri="{BB962C8B-B14F-4D97-AF65-F5344CB8AC3E}">
        <p14:creationId xmlns:p14="http://schemas.microsoft.com/office/powerpoint/2010/main" val="19366160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t>I imagine that everyone in this </a:t>
            </a:r>
            <a:r>
              <a:rPr lang="en-US" sz="1200" dirty="0" smtClean="0"/>
              <a:t>room </a:t>
            </a:r>
            <a:r>
              <a:rPr lang="en-US" sz="1200" dirty="0"/>
              <a:t>has heard horror stories about KPs – and particularly sex workers and MSM – being solicited on a social media or networking apps by people who do them harm.  This is a serious concern for programs who choose to use these platforms for outreach.  </a:t>
            </a:r>
          </a:p>
          <a:p>
            <a:pPr marL="0" indent="0">
              <a:buNone/>
            </a:pPr>
            <a:endParaRPr lang="en-US" sz="1200" dirty="0"/>
          </a:p>
          <a:p>
            <a:pPr marL="0" indent="0">
              <a:buNone/>
            </a:pPr>
            <a:r>
              <a:rPr lang="en-US" sz="1200" dirty="0"/>
              <a:t>Likewise, the advent of social media and other networking apps </a:t>
            </a:r>
            <a:r>
              <a:rPr lang="en-US" sz="1200" dirty="0" smtClean="0"/>
              <a:t>creates </a:t>
            </a:r>
            <a:r>
              <a:rPr lang="en-US" sz="1200" dirty="0"/>
              <a:t>exciting opportunities for the visualization and use of KP data.  For example, in Mumbai, LINKAGES developed a new way </a:t>
            </a:r>
            <a:r>
              <a:rPr lang="en-US" sz="1200" b="1" dirty="0"/>
              <a:t>to visualize the density and estimate the number of location-based </a:t>
            </a:r>
            <a:r>
              <a:rPr lang="en-US" sz="1200" b="1" dirty="0" smtClean="0"/>
              <a:t>Grindr</a:t>
            </a:r>
            <a:r>
              <a:rPr lang="en-US" sz="1200" b="1" baseline="0" dirty="0"/>
              <a:t> </a:t>
            </a:r>
            <a:r>
              <a:rPr lang="en-US" sz="1200" b="1" baseline="0" dirty="0" smtClean="0"/>
              <a:t>users</a:t>
            </a:r>
            <a:r>
              <a:rPr lang="en-US" sz="1200" b="1" dirty="0" smtClean="0"/>
              <a:t> </a:t>
            </a:r>
            <a:r>
              <a:rPr lang="en-US" sz="1200" dirty="0"/>
              <a:t>to help:</a:t>
            </a:r>
          </a:p>
          <a:p>
            <a:pPr lvl="0"/>
            <a:r>
              <a:rPr lang="en-US" sz="1200" dirty="0"/>
              <a:t>Guide outreach workers on where and when to set their phones’ GPS location to find high number of dating app users for outreach</a:t>
            </a:r>
          </a:p>
          <a:p>
            <a:pPr lvl="0"/>
            <a:r>
              <a:rPr lang="en-US" sz="1200" dirty="0"/>
              <a:t>Target ads on dating apps to high density pockets that are nearby existing HIV testing campaigns and events </a:t>
            </a:r>
          </a:p>
          <a:p>
            <a:pPr lvl="0"/>
            <a:r>
              <a:rPr lang="en-US" sz="1200" dirty="0"/>
              <a:t>Estimate the number of active users across cities in India at certain days/times so we can have a better estimate of our population size.</a:t>
            </a:r>
          </a:p>
          <a:p>
            <a:pPr lvl="0"/>
            <a:endParaRPr lang="en-US" sz="1200" dirty="0"/>
          </a:p>
          <a:p>
            <a:pPr lvl="0"/>
            <a:r>
              <a:rPr lang="en-US" sz="1200" dirty="0"/>
              <a:t>This was done with the active involvement and collaboration of MSM groups in India and with a goal to insure that the data is aggregate and not detailed enough to identify any particular user or hotspot institution.  But these maps could be more granular if we wanted them to be.  </a:t>
            </a:r>
            <a:r>
              <a:rPr lang="en-US" sz="1200" dirty="0" smtClean="0"/>
              <a:t>How granular your data should be is an issue to discuss with local KP partners and to include in the program’s Data </a:t>
            </a:r>
            <a:r>
              <a:rPr lang="en-US" sz="1200" dirty="0"/>
              <a:t>Risk Reduction </a:t>
            </a:r>
            <a:r>
              <a:rPr lang="en-US" sz="1200" dirty="0" smtClean="0"/>
              <a:t>Plan.  </a:t>
            </a:r>
            <a:endParaRPr lang="en-US" sz="1200" dirty="0"/>
          </a:p>
          <a:p>
            <a:endParaRPr lang="en-US" dirty="0"/>
          </a:p>
        </p:txBody>
      </p:sp>
      <p:sp>
        <p:nvSpPr>
          <p:cNvPr id="4" name="Slide Number Placeholder 3"/>
          <p:cNvSpPr>
            <a:spLocks noGrp="1"/>
          </p:cNvSpPr>
          <p:nvPr>
            <p:ph type="sldNum" sz="quarter" idx="10"/>
          </p:nvPr>
        </p:nvSpPr>
        <p:spPr/>
        <p:txBody>
          <a:bodyPr/>
          <a:lstStyle/>
          <a:p>
            <a:fld id="{310B8CB6-032D-4022-9976-4B404A5C26AB}" type="slidenum">
              <a:rPr lang="en-US" smtClean="0"/>
              <a:t>11</a:t>
            </a:fld>
            <a:endParaRPr lang="en-US"/>
          </a:p>
        </p:txBody>
      </p:sp>
    </p:spTree>
    <p:extLst>
      <p:ext uri="{BB962C8B-B14F-4D97-AF65-F5344CB8AC3E}">
        <p14:creationId xmlns:p14="http://schemas.microsoft.com/office/powerpoint/2010/main" val="11695993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this point you are probably wondering why I haven’t yet talked about two really big issues in KP programs – Unique </a:t>
            </a:r>
            <a:r>
              <a:rPr lang="en-US" dirty="0" smtClean="0"/>
              <a:t>Identifier </a:t>
            </a:r>
            <a:r>
              <a:rPr lang="en-US" dirty="0"/>
              <a:t>Codes and the use of Biometrics.</a:t>
            </a:r>
          </a:p>
          <a:p>
            <a:endParaRPr lang="en-US" dirty="0"/>
          </a:p>
          <a:p>
            <a:r>
              <a:rPr lang="en-US" dirty="0"/>
              <a:t>We use Unique </a:t>
            </a:r>
            <a:r>
              <a:rPr lang="en-US" dirty="0" err="1"/>
              <a:t>Identifer</a:t>
            </a:r>
            <a:r>
              <a:rPr lang="en-US" dirty="0"/>
              <a:t> Codes in my project to track people across the cascade from one service to the next and some may argue that they are under-utilized.  They can help provide some anonymity to the information collected about clients.  But my experience has been that most projects still have names associated with UICs somewhere in the program files. </a:t>
            </a:r>
          </a:p>
          <a:p>
            <a:endParaRPr lang="en-US" dirty="0"/>
          </a:p>
          <a:p>
            <a:r>
              <a:rPr lang="en-US" dirty="0"/>
              <a:t>Biometrics are a much bigger and more controversial issue.  As a program leader I have even found myself daydreaming about how much easier it would be to track people across the cascade of HIV services if we were able to use a biometric like a finger print.   Nowadays people are also using exciting </a:t>
            </a:r>
            <a:r>
              <a:rPr lang="en-US" dirty="0" smtClean="0"/>
              <a:t>biometrics </a:t>
            </a:r>
            <a:r>
              <a:rPr lang="en-US" dirty="0"/>
              <a:t>like iris scans and palm prints.  I see the benefits to biometrics, but frankly, the risks to KPs in rights constrained environments is even larger.   And in the face of criminalization, taking fingerprints or other biometric information is loaded with negative </a:t>
            </a:r>
            <a:r>
              <a:rPr lang="en-US" dirty="0" smtClean="0"/>
              <a:t>meaning for KPs and potential harm.  Insisting </a:t>
            </a:r>
            <a:r>
              <a:rPr lang="en-US" dirty="0"/>
              <a:t>on biometrics may keep people in need of services away.  In my opinion, and in the opinion of most of the global KP advocates </a:t>
            </a:r>
            <a:r>
              <a:rPr lang="en-US" dirty="0" smtClean="0"/>
              <a:t>I’ve</a:t>
            </a:r>
            <a:r>
              <a:rPr lang="en-US" baseline="0" dirty="0" smtClean="0"/>
              <a:t> </a:t>
            </a:r>
            <a:r>
              <a:rPr lang="en-US" dirty="0" smtClean="0"/>
              <a:t>worked </a:t>
            </a:r>
            <a:r>
              <a:rPr lang="en-US" dirty="0"/>
              <a:t>with, the risks and negative optics of biometrics usually outweigh the benefits.  And this applies beyond the confines of programmatic activities.  Researchers often argue for the use of biometrics for BBSs and other KP research when really there are equally good methodologies that do not require biometrics.  As a community of KP implementers we MUST listen to the concerns of the communities we </a:t>
            </a:r>
            <a:r>
              <a:rPr lang="en-US" dirty="0" smtClean="0"/>
              <a:t>work,</a:t>
            </a:r>
            <a:r>
              <a:rPr lang="en-US" baseline="0" dirty="0" smtClean="0"/>
              <a:t> </a:t>
            </a:r>
            <a:r>
              <a:rPr lang="en-US" dirty="0" smtClean="0"/>
              <a:t>and </a:t>
            </a:r>
            <a:r>
              <a:rPr lang="en-US" dirty="0"/>
              <a:t>when they say “no” we must respect that.</a:t>
            </a:r>
          </a:p>
          <a:p>
            <a:endParaRPr lang="en-US" dirty="0"/>
          </a:p>
          <a:p>
            <a:endParaRPr lang="en-US" dirty="0"/>
          </a:p>
        </p:txBody>
      </p:sp>
      <p:sp>
        <p:nvSpPr>
          <p:cNvPr id="4" name="Slide Number Placeholder 3"/>
          <p:cNvSpPr>
            <a:spLocks noGrp="1"/>
          </p:cNvSpPr>
          <p:nvPr>
            <p:ph type="sldNum" sz="quarter" idx="10"/>
          </p:nvPr>
        </p:nvSpPr>
        <p:spPr/>
        <p:txBody>
          <a:bodyPr/>
          <a:lstStyle/>
          <a:p>
            <a:fld id="{50805E62-DABB-49E5-8C7A-8AB2E772DC37}" type="slidenum">
              <a:rPr lang="en-US" smtClean="0"/>
              <a:t>12</a:t>
            </a:fld>
            <a:endParaRPr lang="en-US"/>
          </a:p>
        </p:txBody>
      </p:sp>
    </p:spTree>
    <p:extLst>
      <p:ext uri="{BB962C8B-B14F-4D97-AF65-F5344CB8AC3E}">
        <p14:creationId xmlns:p14="http://schemas.microsoft.com/office/powerpoint/2010/main" val="40301848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recognizing all the risks I’ve mentioned this evening but also all the opportunities provided by collecting and using data safely and securely, </a:t>
            </a:r>
            <a:r>
              <a:rPr lang="en-US" dirty="0" smtClean="0"/>
              <a:t>earlier</a:t>
            </a:r>
            <a:r>
              <a:rPr lang="en-US" baseline="0" dirty="0" smtClean="0"/>
              <a:t> this year</a:t>
            </a:r>
            <a:r>
              <a:rPr lang="en-US" dirty="0" smtClean="0"/>
              <a:t> LINKAGES </a:t>
            </a:r>
            <a:r>
              <a:rPr lang="en-US" dirty="0"/>
              <a:t>did </a:t>
            </a:r>
            <a:r>
              <a:rPr lang="en-US" dirty="0" smtClean="0"/>
              <a:t>an </a:t>
            </a:r>
            <a:r>
              <a:rPr lang="en-US" dirty="0"/>
              <a:t>audit of the 170+ civil society organizations we are funding and discovered that only a very small handful of them had safety and security plans that addressed issues </a:t>
            </a:r>
            <a:r>
              <a:rPr lang="en-US" dirty="0" smtClean="0"/>
              <a:t>like </a:t>
            </a:r>
            <a:r>
              <a:rPr lang="en-US" dirty="0"/>
              <a:t>data security.  Through the LINKAGES Violence, Stigma and Discrimination Technical Working Group; and working in partnership with the International HIV Alliance; we held a consultation meeting with 40 representatives from MSM, SW, TG and PWID groups from Africa, Asia and Latin America and developed a Safety and Security Toolkit to strengthen the implementation of HIV programs for and with key populations.  The toolkit includes </a:t>
            </a:r>
            <a:r>
              <a:rPr lang="en-US" dirty="0" smtClean="0"/>
              <a:t>checklists,</a:t>
            </a:r>
            <a:r>
              <a:rPr lang="en-US" baseline="0" dirty="0" smtClean="0"/>
              <a:t> </a:t>
            </a:r>
            <a:r>
              <a:rPr lang="en-US" dirty="0" smtClean="0"/>
              <a:t> </a:t>
            </a:r>
            <a:r>
              <a:rPr lang="en-US" dirty="0"/>
              <a:t>tools and case studies to help organizations (and their KP constituents) review safety and security protocols and develop low cost and no-cost action plans to make improvements, including to data security.  Internally we started to roll this out in March and since then more than </a:t>
            </a:r>
            <a:r>
              <a:rPr lang="en-US" dirty="0" smtClean="0"/>
              <a:t>80 </a:t>
            </a:r>
            <a:r>
              <a:rPr lang="en-US" dirty="0"/>
              <a:t>CBOs that have assessed themselves and developed program Data Risk Reduction Plans which we plan to track over the remainder of the project.  </a:t>
            </a:r>
            <a:r>
              <a:rPr lang="en-US" dirty="0" smtClean="0"/>
              <a:t>Going</a:t>
            </a:r>
            <a:r>
              <a:rPr lang="en-US" baseline="0" dirty="0" smtClean="0"/>
              <a:t> forward, a Data Risk Reduction Plan will be a required element of any financial award to the CSOs we work with.</a:t>
            </a:r>
            <a:endParaRPr lang="en-US" dirty="0"/>
          </a:p>
          <a:p>
            <a:endParaRPr lang="en-US" dirty="0"/>
          </a:p>
          <a:p>
            <a:r>
              <a:rPr lang="en-US" dirty="0"/>
              <a:t>Please take a look at </a:t>
            </a:r>
            <a:r>
              <a:rPr lang="en-US" dirty="0" smtClean="0"/>
              <a:t>the </a:t>
            </a:r>
            <a:r>
              <a:rPr lang="en-US" dirty="0"/>
              <a:t>toolkit which is on the LINKAGES website which may be able to give your programs and even research activities some ideas about how to improve data safety in rights-constrained environments.</a:t>
            </a:r>
          </a:p>
        </p:txBody>
      </p:sp>
      <p:sp>
        <p:nvSpPr>
          <p:cNvPr id="4" name="Slide Number Placeholder 3"/>
          <p:cNvSpPr>
            <a:spLocks noGrp="1"/>
          </p:cNvSpPr>
          <p:nvPr>
            <p:ph type="sldNum" sz="quarter" idx="10"/>
          </p:nvPr>
        </p:nvSpPr>
        <p:spPr/>
        <p:txBody>
          <a:bodyPr/>
          <a:lstStyle/>
          <a:p>
            <a:fld id="{50805E62-DABB-49E5-8C7A-8AB2E772DC37}" type="slidenum">
              <a:rPr lang="en-US" smtClean="0"/>
              <a:t>13</a:t>
            </a:fld>
            <a:endParaRPr lang="en-US"/>
          </a:p>
        </p:txBody>
      </p:sp>
    </p:spTree>
    <p:extLst>
      <p:ext uri="{BB962C8B-B14F-4D97-AF65-F5344CB8AC3E}">
        <p14:creationId xmlns:p14="http://schemas.microsoft.com/office/powerpoint/2010/main" val="3775941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start by telling you a story about South Sudan.  Although it is not in the regions we are discussing tonight, South Sudan is about a rights-constrained environment as you have find for KPs.  Not very long ago, there was a behavioral surveillance survey underway in South Sudan that included, among other populations, men who have sex with men.  It wasn’t implemented by LINKAGES, but since we work with the CSOs that work with MSM the implementers naturally approached those organizations to help them implement their study and they hired the peer educators that also worked for LINKAGES and we agreed to let the peer educators have their work organized out of the drop in center we supported.  Just before data collection ended, one of the peer educators out recruiting participants for the study was arrested by the National Security Forces.  Now the researchers had done the work that they needed to prepare the local police, but no one anticipated that the elite security forces would be an issue.  Although the person told them he was working on a study and produced documentation that showed so, the people who arrested him beat him up badly and forced him to take them to where he was working – and so he led them to the drop-in-center.  At the drop-in-center two more MSM were arrested as were four project staff - 7 in total.  Telephones and computers which held study data and project data were confiscated.  The staff were released within a day but the MSM were held by the police and beaten for several more days, and then all but one was released.  The one who continued to be held was beaten by the police on a daily basis, and forced to open his phone and share his contacts, he was forced to bring the police to other places where the MSM program worked.  Despite the fact that the Ministry of Health and the National AIDS Program knew about the study, and tried to intervene on behalf of the man, and the international community mobilized to free him, he was held for about 4 weeks until the  South Sudan AIDS Commission managed to convince the military leader to do so.  During part of this time, the LINKAGES office – which also shared space with other projects – was closed down for several weeks.  And the Drop-in-Center remains closed to this day.</a:t>
            </a:r>
          </a:p>
          <a:p>
            <a:endParaRPr lang="en-US" dirty="0"/>
          </a:p>
          <a:p>
            <a:r>
              <a:rPr lang="en-US" dirty="0"/>
              <a:t>I could share many more stories like this with you.  Like the time the regional office of a KP project in another country was raided by the police and the door knocked down with a battering ram.  They were trying to “confiscate the lubricant””, but there was confidential data in that office, too, because MOH client cards were being input into the encrypted database maintained by the project.  While some members of the team held off the police, the data managers inside worked to make sure that the hard copies were secured and the computers were protected.  But programs don’t always have a several hour stand-off to protect their data.</a:t>
            </a:r>
          </a:p>
          <a:p>
            <a:endParaRPr lang="en-US" dirty="0"/>
          </a:p>
          <a:p>
            <a:r>
              <a:rPr lang="en-US" dirty="0"/>
              <a:t>And then there was the time in Burundi when a peer educator was arrested and beaten and forced to share the contacts on his password protected phone.  Some members of the police then lured in other MSM with text messages and arrested them, too. </a:t>
            </a:r>
          </a:p>
          <a:p>
            <a:endParaRPr lang="en-US" dirty="0"/>
          </a:p>
          <a:p>
            <a:r>
              <a:rPr lang="en-US" dirty="0"/>
              <a:t>In Uganda, the office of FARUG—a CSO supporting LGBTI community members—was broken into by unknown people. No members of the organization were present at the time, but evidence indicates that the perpetrators aimed to steal data and intimidate the staff. Computers, printers, a server, documents, and a database of members were stolen, while a jerry can of acid and a large metal pipe were placed in the compound.</a:t>
            </a:r>
          </a:p>
          <a:p>
            <a:endParaRPr lang="en-US" dirty="0"/>
          </a:p>
        </p:txBody>
      </p:sp>
      <p:sp>
        <p:nvSpPr>
          <p:cNvPr id="4" name="Slide Number Placeholder 3"/>
          <p:cNvSpPr>
            <a:spLocks noGrp="1"/>
          </p:cNvSpPr>
          <p:nvPr>
            <p:ph type="sldNum" sz="quarter" idx="10"/>
          </p:nvPr>
        </p:nvSpPr>
        <p:spPr/>
        <p:txBody>
          <a:bodyPr/>
          <a:lstStyle/>
          <a:p>
            <a:fld id="{50805E62-DABB-49E5-8C7A-8AB2E772DC37}" type="slidenum">
              <a:rPr lang="en-US" smtClean="0"/>
              <a:t>2</a:t>
            </a:fld>
            <a:endParaRPr lang="en-US"/>
          </a:p>
        </p:txBody>
      </p:sp>
    </p:spTree>
    <p:extLst>
      <p:ext uri="{BB962C8B-B14F-4D97-AF65-F5344CB8AC3E}">
        <p14:creationId xmlns:p14="http://schemas.microsoft.com/office/powerpoint/2010/main" val="1511269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so I just told you some bad stories.  But the truth is, for every bad story there are many more stories where things have gone smoothly.  However, even when data collection is smooth and the data is safe and secure, it is hard to know in rights-constrained environments if what you have is really accurate data because criminalization and prosecution discourage participation in services and research.  The criminalizing environments in which KPs live and seek services are inherently unsafe and pose a threat to both the key populations themselves and to their service providers.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this slide you can see a list of some of the types of data that is necessary in order to ensure adequate resources and access to tailored services for KPs. If we don’t try to properly enumerate KPs, understand where they are, how many there are, understand behavioral and structural facilitators and barriers and collect and use programmatic data at the granular level we create another threat – which is that KPs do not get recognized as groups and individuals in need of services and it is harder to monitor the success of programs and make improvements to them.</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353738-0613-4D8C-9924-4D9ECBB0037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1325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Poor and inaccurate data is another danger </a:t>
            </a:r>
            <a:r>
              <a:rPr lang="en-US" dirty="0" err="1"/>
              <a:t>iecause</a:t>
            </a:r>
            <a:r>
              <a:rPr lang="en-US" dirty="0"/>
              <a:t> the techniques we typically use to enumerate KPs often don’t work well in rights-constrained environments.  A classic example is this Size Estimation of Sex Workers, Men Who Have Sex with Men and Drug Users in Liberia done in December 2011.  In this study, researchers visited some suspected MSM hotspots at the county level, counted people they thought might be MSM, and created a size estimate of 711 MSM in all of Liberia – a country of 4.5 million people.  I wish I could say that this happed 7 years ago and things are better now, but we still see inappropriate size estimations – done using methodologies that are insufficient to allow us to categorize the KP population, and not taking into account the advent of social media and the copious presence of otherwise hidden KPs who can be found online but not in traditional hotspots.</a:t>
            </a:r>
          </a:p>
        </p:txBody>
      </p:sp>
      <p:sp>
        <p:nvSpPr>
          <p:cNvPr id="4" name="Slide Number Placeholder 3"/>
          <p:cNvSpPr>
            <a:spLocks noGrp="1"/>
          </p:cNvSpPr>
          <p:nvPr>
            <p:ph type="sldNum" sz="quarter" idx="10"/>
          </p:nvPr>
        </p:nvSpPr>
        <p:spPr/>
        <p:txBody>
          <a:bodyPr/>
          <a:lstStyle/>
          <a:p>
            <a:fld id="{50805E62-DABB-49E5-8C7A-8AB2E772DC37}" type="slidenum">
              <a:rPr lang="en-US" smtClean="0"/>
              <a:t>4</a:t>
            </a:fld>
            <a:endParaRPr lang="en-US"/>
          </a:p>
        </p:txBody>
      </p:sp>
    </p:spTree>
    <p:extLst>
      <p:ext uri="{BB962C8B-B14F-4D97-AF65-F5344CB8AC3E}">
        <p14:creationId xmlns:p14="http://schemas.microsoft.com/office/powerpoint/2010/main" val="2778235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when the data are good, the media and other stakeholders can get it wrong, as we see in this article in the Swaziland press from 2012 where participants in a RDS study were reported as the total number of gay men in Swaziland.  </a:t>
            </a:r>
          </a:p>
          <a:p>
            <a:endParaRPr lang="en-US" dirty="0"/>
          </a:p>
          <a:p>
            <a:r>
              <a:rPr lang="en-US" dirty="0"/>
              <a:t>So… both good and poor data have the ability to do harm.  When the data is poor people are undercounted and we are not able to make the adequate case for resources and programs.</a:t>
            </a:r>
          </a:p>
          <a:p>
            <a:r>
              <a:rPr lang="en-US" dirty="0"/>
              <a:t>When data is accurate and specific, and granular enough to implement effective programs, it can be used against KPs and their service providers, and put them in harms way if it falls into the wrong person’s hands.</a:t>
            </a:r>
          </a:p>
          <a:p>
            <a:endParaRPr lang="en-US" dirty="0"/>
          </a:p>
        </p:txBody>
      </p:sp>
      <p:sp>
        <p:nvSpPr>
          <p:cNvPr id="4" name="Slide Number Placeholder 3"/>
          <p:cNvSpPr>
            <a:spLocks noGrp="1"/>
          </p:cNvSpPr>
          <p:nvPr>
            <p:ph type="sldNum" sz="quarter" idx="10"/>
          </p:nvPr>
        </p:nvSpPr>
        <p:spPr/>
        <p:txBody>
          <a:bodyPr/>
          <a:lstStyle/>
          <a:p>
            <a:fld id="{50805E62-DABB-49E5-8C7A-8AB2E772DC37}" type="slidenum">
              <a:rPr lang="en-US" smtClean="0"/>
              <a:t>5</a:t>
            </a:fld>
            <a:endParaRPr lang="en-US"/>
          </a:p>
        </p:txBody>
      </p:sp>
    </p:spTree>
    <p:extLst>
      <p:ext uri="{BB962C8B-B14F-4D97-AF65-F5344CB8AC3E}">
        <p14:creationId xmlns:p14="http://schemas.microsoft.com/office/powerpoint/2010/main" val="4064762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need to collect information that will help us implement programs and generally, the further to the right you move on the cascade, the more detailed and specific information you need.  To provide someone with meaningful HIV treatment and support for life you need to know who person is, their phone number and maybe even information about where they live.  They need to have a medical record that may have other personal details as well.  Although the global recommendation is that KPs not be identified as so in public health services, HIV programs often follow their clients into health services and client status as a KP can be widely known by health providers.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nuanced program looks at downstream risks that arise from programmatic need. We need to articulate better what data can and should be presented as aggregate and what data needs to be linked to individuals.  Since for treatment we need to know more individual data it may therefore be ethically sound to take those risks.  For prevention it is less so. KP communities have strong opinions about this topic and they must be engaged in decisions about how much identifying information is reasonable and safe for different steps in the cascade.  </a:t>
            </a:r>
          </a:p>
          <a:p>
            <a:endParaRPr lang="en-US" dirty="0"/>
          </a:p>
          <a:p>
            <a:r>
              <a:rPr lang="en-US" dirty="0"/>
              <a:t>Functional plans that balance risks and benefits to the individual and society, and follow the lead of KP communities are necessary.  Although it is common for research, rarely do KP programs have Data Risk Reduction Plans that justify the information collected at each point in the cascade and describe actions taken to protect the information.  </a:t>
            </a:r>
          </a:p>
          <a:p>
            <a:endParaRPr lang="en-US" dirty="0"/>
          </a:p>
          <a:p>
            <a:endParaRPr lang="en-US" dirty="0"/>
          </a:p>
        </p:txBody>
      </p:sp>
      <p:sp>
        <p:nvSpPr>
          <p:cNvPr id="4" name="Slide Number Placeholder 3"/>
          <p:cNvSpPr>
            <a:spLocks noGrp="1"/>
          </p:cNvSpPr>
          <p:nvPr>
            <p:ph type="sldNum" sz="quarter" idx="10"/>
          </p:nvPr>
        </p:nvSpPr>
        <p:spPr/>
        <p:txBody>
          <a:bodyPr/>
          <a:lstStyle/>
          <a:p>
            <a:fld id="{50805E62-DABB-49E5-8C7A-8AB2E772DC37}" type="slidenum">
              <a:rPr lang="en-US" smtClean="0"/>
              <a:t>7</a:t>
            </a:fld>
            <a:endParaRPr lang="en-US"/>
          </a:p>
        </p:txBody>
      </p:sp>
    </p:spTree>
    <p:extLst>
      <p:ext uri="{BB962C8B-B14F-4D97-AF65-F5344CB8AC3E}">
        <p14:creationId xmlns:p14="http://schemas.microsoft.com/office/powerpoint/2010/main" val="1579021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lots of people who need access to the data collected by programs.  KP communities need access to their data so that they can participate actively in their programs.  Field staff with different jobs need different types of information.  The majority of project staff don’t need access to all the data and government agencies </a:t>
            </a:r>
            <a:r>
              <a:rPr lang="en-US" dirty="0" smtClean="0"/>
              <a:t>and donors usually </a:t>
            </a:r>
            <a:r>
              <a:rPr lang="en-US" dirty="0"/>
              <a:t>only require aggregate data for </a:t>
            </a:r>
            <a:r>
              <a:rPr lang="en-US" dirty="0" smtClean="0"/>
              <a:t>reporting.  </a:t>
            </a:r>
            <a:r>
              <a:rPr lang="en-US" dirty="0"/>
              <a:t>As a rule, access to </a:t>
            </a:r>
            <a:r>
              <a:rPr lang="en-US" dirty="0" smtClean="0"/>
              <a:t>identifying data </a:t>
            </a:r>
            <a:r>
              <a:rPr lang="en-US" dirty="0"/>
              <a:t>should be limited to data </a:t>
            </a:r>
            <a:r>
              <a:rPr lang="en-US" dirty="0" smtClean="0"/>
              <a:t>related </a:t>
            </a:r>
            <a:r>
              <a:rPr lang="en-US" dirty="0"/>
              <a:t>the people they are serving directly.  So if a peer educator’s data is stolen, the data breach is limited in size and scope.  </a:t>
            </a:r>
          </a:p>
          <a:p>
            <a:endParaRPr lang="en-US" dirty="0"/>
          </a:p>
          <a:p>
            <a:r>
              <a:rPr lang="en-US" dirty="0"/>
              <a:t>I know they sounds pretty obvious but I have seen many examples where these principals have not been followed.  When too many people have too much access, the risks are tremendously increased.  Who Needs Access to the Data should be clearly articulated in program’s Data Risk Reduction Plans and this should be audited as part of data quality assurance activities.</a:t>
            </a:r>
          </a:p>
          <a:p>
            <a:endParaRPr lang="en-US" dirty="0"/>
          </a:p>
        </p:txBody>
      </p:sp>
      <p:sp>
        <p:nvSpPr>
          <p:cNvPr id="4" name="Slide Number Placeholder 3"/>
          <p:cNvSpPr>
            <a:spLocks noGrp="1"/>
          </p:cNvSpPr>
          <p:nvPr>
            <p:ph type="sldNum" sz="quarter" idx="10"/>
          </p:nvPr>
        </p:nvSpPr>
        <p:spPr/>
        <p:txBody>
          <a:bodyPr/>
          <a:lstStyle/>
          <a:p>
            <a:fld id="{50805E62-DABB-49E5-8C7A-8AB2E772DC37}" type="slidenum">
              <a:rPr lang="en-US" smtClean="0"/>
              <a:t>8</a:t>
            </a:fld>
            <a:endParaRPr lang="en-US"/>
          </a:p>
        </p:txBody>
      </p:sp>
    </p:spTree>
    <p:extLst>
      <p:ext uri="{BB962C8B-B14F-4D97-AF65-F5344CB8AC3E}">
        <p14:creationId xmlns:p14="http://schemas.microsoft.com/office/powerpoint/2010/main" val="3802183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not an expert in the technologies that facilitate protection of electronic data, but I think it can be safely said that technology can’t help us with a lot of the risks we see in the field, because so much relies on human factors.  Your data can be password protected, encrypted and on computers that are kept in a locked filing cabinet, but if a person with access to those passwords is threated or tortured, or if someone has a careless moment, that data won’t be safe.  Protocols need to be in place for when there are breeches in data security – and these will happen despite our best efforts.  How can we make sure that we limit the scope of breeches?  And what is our responsibility to the people and institutions whose data may have been breeched and how do we inform them of serious breeches if they happen?    This all needs to be part of the Data Risk Reduction Plan.</a:t>
            </a:r>
          </a:p>
        </p:txBody>
      </p:sp>
      <p:sp>
        <p:nvSpPr>
          <p:cNvPr id="4" name="Slide Number Placeholder 3"/>
          <p:cNvSpPr>
            <a:spLocks noGrp="1"/>
          </p:cNvSpPr>
          <p:nvPr>
            <p:ph type="sldNum" sz="quarter" idx="10"/>
          </p:nvPr>
        </p:nvSpPr>
        <p:spPr/>
        <p:txBody>
          <a:bodyPr/>
          <a:lstStyle/>
          <a:p>
            <a:fld id="{50805E62-DABB-49E5-8C7A-8AB2E772DC37}" type="slidenum">
              <a:rPr lang="en-US" smtClean="0"/>
              <a:t>9</a:t>
            </a:fld>
            <a:endParaRPr lang="en-US"/>
          </a:p>
        </p:txBody>
      </p:sp>
    </p:spTree>
    <p:extLst>
      <p:ext uri="{BB962C8B-B14F-4D97-AF65-F5344CB8AC3E}">
        <p14:creationId xmlns:p14="http://schemas.microsoft.com/office/powerpoint/2010/main" val="32841632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the advent of GIS we have new and exciting ways to identify and track where service are offered, ensure that program staff are visiting “hotspots”, track HIV prevalence in service delivery sites, and even offer clients the opportunity to look at a map and “click” on services near them to book appointments, etc.</a:t>
            </a:r>
          </a:p>
          <a:p>
            <a:endParaRPr lang="en-US" dirty="0"/>
          </a:p>
          <a:p>
            <a:r>
              <a:rPr lang="en-US" dirty="0"/>
              <a:t>But these maps also tell people who may not have KP’s interests in mind where KPs socialize, work, or inject drugs.  We need to be tremendously careful about the granularity of the data shared – even in published research </a:t>
            </a:r>
            <a:r>
              <a:rPr lang="en-US" dirty="0" smtClean="0"/>
              <a:t>reports.</a:t>
            </a:r>
            <a:r>
              <a:rPr lang="en-US" baseline="0" dirty="0" smtClean="0"/>
              <a:t>  Th</a:t>
            </a:r>
            <a:r>
              <a:rPr lang="en-US" dirty="0" smtClean="0"/>
              <a:t>e </a:t>
            </a:r>
            <a:r>
              <a:rPr lang="en-US" dirty="0"/>
              <a:t>use of GIS and a thoughtful analysis of the benefits and risk of GIS data also need to be part of the Program’s Data Risk Reduction Plan.</a:t>
            </a:r>
          </a:p>
        </p:txBody>
      </p:sp>
      <p:sp>
        <p:nvSpPr>
          <p:cNvPr id="4" name="Slide Number Placeholder 3"/>
          <p:cNvSpPr>
            <a:spLocks noGrp="1"/>
          </p:cNvSpPr>
          <p:nvPr>
            <p:ph type="sldNum" sz="quarter" idx="10"/>
          </p:nvPr>
        </p:nvSpPr>
        <p:spPr/>
        <p:txBody>
          <a:bodyPr/>
          <a:lstStyle/>
          <a:p>
            <a:fld id="{50805E62-DABB-49E5-8C7A-8AB2E772DC37}" type="slidenum">
              <a:rPr lang="en-US" smtClean="0"/>
              <a:t>10</a:t>
            </a:fld>
            <a:endParaRPr lang="en-US"/>
          </a:p>
        </p:txBody>
      </p:sp>
    </p:spTree>
    <p:extLst>
      <p:ext uri="{BB962C8B-B14F-4D97-AF65-F5344CB8AC3E}">
        <p14:creationId xmlns:p14="http://schemas.microsoft.com/office/powerpoint/2010/main" val="33769131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emf"/><Relationship Id="rId1" Type="http://schemas.openxmlformats.org/officeDocument/2006/relationships/slideMaster" Target="../slideMasters/slideMaster1.xml"/><Relationship Id="rId5" Type="http://schemas.openxmlformats.org/officeDocument/2006/relationships/image" Target="../media/image8.jpeg"/><Relationship Id="rId4" Type="http://schemas.openxmlformats.org/officeDocument/2006/relationships/image" Target="../media/image7.jpe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4" name="Picture 13" descr="Blue background-01-01.png"/>
          <p:cNvPicPr>
            <a:picLocks noChangeAspect="1"/>
          </p:cNvPicPr>
          <p:nvPr userDrawn="1"/>
        </p:nvPicPr>
        <p:blipFill rotWithShape="1">
          <a:blip r:embed="rId2" cstate="print">
            <a:extLst>
              <a:ext uri="{28A0092B-C50C-407E-A947-70E740481C1C}">
                <a14:useLocalDpi xmlns:a14="http://schemas.microsoft.com/office/drawing/2010/main" val="0"/>
              </a:ext>
            </a:extLst>
          </a:blip>
          <a:srcRect b="15563"/>
          <a:stretch/>
        </p:blipFill>
        <p:spPr>
          <a:xfrm>
            <a:off x="0" y="0"/>
            <a:ext cx="9144000" cy="5790712"/>
          </a:xfrm>
          <a:prstGeom prst="rect">
            <a:avLst/>
          </a:prstGeom>
        </p:spPr>
      </p:pic>
      <p:pic>
        <p:nvPicPr>
          <p:cNvPr id="10" name="Picture 9" descr="LINKAGES_Logo_v7.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71739" y="6134615"/>
            <a:ext cx="1569352" cy="555812"/>
          </a:xfrm>
          <a:prstGeom prst="rect">
            <a:avLst/>
          </a:prstGeom>
        </p:spPr>
      </p:pic>
      <p:sp>
        <p:nvSpPr>
          <p:cNvPr id="17" name="Title 16"/>
          <p:cNvSpPr>
            <a:spLocks noGrp="1"/>
          </p:cNvSpPr>
          <p:nvPr>
            <p:ph type="title"/>
          </p:nvPr>
        </p:nvSpPr>
        <p:spPr>
          <a:xfrm>
            <a:off x="457200" y="1572536"/>
            <a:ext cx="8229600" cy="1560960"/>
          </a:xfrm>
        </p:spPr>
        <p:txBody>
          <a:bodyPr>
            <a:normAutofit/>
          </a:bodyPr>
          <a:lstStyle>
            <a:lvl1pPr algn="l">
              <a:defRPr sz="3300">
                <a:solidFill>
                  <a:schemeClr val="bg1"/>
                </a:solidFill>
              </a:defRPr>
            </a:lvl1pPr>
          </a:lstStyle>
          <a:p>
            <a:r>
              <a:rPr lang="en-US" dirty="0"/>
              <a:t>Click to edit Master title style</a:t>
            </a:r>
          </a:p>
        </p:txBody>
      </p:sp>
      <p:sp>
        <p:nvSpPr>
          <p:cNvPr id="2" name="Rectangle 1"/>
          <p:cNvSpPr/>
          <p:nvPr userDrawn="1"/>
        </p:nvSpPr>
        <p:spPr>
          <a:xfrm>
            <a:off x="0" y="5710847"/>
            <a:ext cx="9144000" cy="182523"/>
          </a:xfrm>
          <a:prstGeom prst="rect">
            <a:avLst/>
          </a:prstGeom>
          <a:solidFill>
            <a:srgbClr val="DB55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solidFill>
                <a:schemeClr val="bg1"/>
              </a:solidFill>
            </a:endParaRPr>
          </a:p>
        </p:txBody>
      </p:sp>
      <p:pic>
        <p:nvPicPr>
          <p:cNvPr id="3" name="Picture 2" descr="FHI360_Logo_NewTag_Horiz_rgb.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95899" y="6134621"/>
            <a:ext cx="1158227" cy="515797"/>
          </a:xfrm>
          <a:prstGeom prst="rect">
            <a:avLst/>
          </a:prstGeom>
        </p:spPr>
      </p:pic>
      <p:pic>
        <p:nvPicPr>
          <p:cNvPr id="13" name="Picture 12" descr="PEPFARLogoDomestic_Tagline.jp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966946" y="6077636"/>
            <a:ext cx="1825720" cy="660719"/>
          </a:xfrm>
          <a:prstGeom prst="rect">
            <a:avLst/>
          </a:prstGeom>
        </p:spPr>
      </p:pic>
      <p:pic>
        <p:nvPicPr>
          <p:cNvPr id="4" name="Picture 3" descr="USAID logo.jpg"/>
          <p:cNvPicPr>
            <a:picLocks noChangeAspect="1"/>
          </p:cNvPicPr>
          <p:nvPr userDrawn="1"/>
        </p:nvPicPr>
        <p:blipFill rotWithShape="1">
          <a:blip r:embed="rId6" cstate="print">
            <a:extLst>
              <a:ext uri="{28A0092B-C50C-407E-A947-70E740481C1C}">
                <a14:useLocalDpi xmlns:a14="http://schemas.microsoft.com/office/drawing/2010/main" val="0"/>
              </a:ext>
            </a:extLst>
          </a:blip>
          <a:srcRect t="17658" b="12882"/>
          <a:stretch/>
        </p:blipFill>
        <p:spPr>
          <a:xfrm>
            <a:off x="177738" y="6059437"/>
            <a:ext cx="2657231" cy="717988"/>
          </a:xfrm>
          <a:prstGeom prst="rect">
            <a:avLst/>
          </a:prstGeom>
        </p:spPr>
      </p:pic>
    </p:spTree>
    <p:extLst>
      <p:ext uri="{BB962C8B-B14F-4D97-AF65-F5344CB8AC3E}">
        <p14:creationId xmlns:p14="http://schemas.microsoft.com/office/powerpoint/2010/main" val="3234749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with Default Logos">
    <p:spTree>
      <p:nvGrpSpPr>
        <p:cNvPr id="1" name=""/>
        <p:cNvGrpSpPr/>
        <p:nvPr/>
      </p:nvGrpSpPr>
      <p:grpSpPr>
        <a:xfrm>
          <a:off x="0" y="0"/>
          <a:ext cx="0" cy="0"/>
          <a:chOff x="0" y="0"/>
          <a:chExt cx="0" cy="0"/>
        </a:xfrm>
      </p:grpSpPr>
      <p:sp>
        <p:nvSpPr>
          <p:cNvPr id="3" name="Rectangle 2"/>
          <p:cNvSpPr/>
          <p:nvPr userDrawn="1"/>
        </p:nvSpPr>
        <p:spPr>
          <a:xfrm flipV="1">
            <a:off x="0" y="6691304"/>
            <a:ext cx="9189720" cy="195470"/>
          </a:xfrm>
          <a:prstGeom prst="rect">
            <a:avLst/>
          </a:prstGeom>
          <a:solidFill>
            <a:srgbClr val="279E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solidFill>
                <a:schemeClr val="bg1"/>
              </a:solidFill>
            </a:endParaRPr>
          </a:p>
        </p:txBody>
      </p:sp>
      <p:sp>
        <p:nvSpPr>
          <p:cNvPr id="6" name="Title 1"/>
          <p:cNvSpPr>
            <a:spLocks noGrp="1"/>
          </p:cNvSpPr>
          <p:nvPr>
            <p:ph type="title"/>
          </p:nvPr>
        </p:nvSpPr>
        <p:spPr>
          <a:xfrm>
            <a:off x="467361" y="445197"/>
            <a:ext cx="8219440" cy="972441"/>
          </a:xfrm>
          <a:prstGeom prst="rect">
            <a:avLst/>
          </a:prstGeom>
        </p:spPr>
        <p:txBody>
          <a:bodyPr vert="horz">
            <a:normAutofit/>
          </a:bodyPr>
          <a:lstStyle>
            <a:lvl1pPr algn="l">
              <a:defRPr sz="2700">
                <a:solidFill>
                  <a:srgbClr val="595959"/>
                </a:solidFill>
              </a:defRPr>
            </a:lvl1pPr>
          </a:lstStyle>
          <a:p>
            <a:r>
              <a:rPr lang="en-US" dirty="0"/>
              <a:t>Click to edit Master title style</a:t>
            </a:r>
          </a:p>
        </p:txBody>
      </p:sp>
      <p:sp>
        <p:nvSpPr>
          <p:cNvPr id="7" name="Text Placeholder 3"/>
          <p:cNvSpPr>
            <a:spLocks noGrp="1"/>
          </p:cNvSpPr>
          <p:nvPr>
            <p:ph type="body" sz="quarter" idx="10"/>
          </p:nvPr>
        </p:nvSpPr>
        <p:spPr>
          <a:xfrm>
            <a:off x="467361" y="1767845"/>
            <a:ext cx="8219440" cy="4176851"/>
          </a:xfrm>
          <a:prstGeom prst="rect">
            <a:avLst/>
          </a:prstGeom>
        </p:spPr>
        <p:txBody>
          <a:bodyPr vert="horz"/>
          <a:lstStyle>
            <a:lvl1pPr>
              <a:buClr>
                <a:schemeClr val="accent6"/>
              </a:buClr>
              <a:buSzPct val="100000"/>
              <a:buFont typeface="Arial"/>
              <a:buChar char="•"/>
              <a:defRPr sz="2100" b="0" spc="0">
                <a:solidFill>
                  <a:srgbClr val="535352"/>
                </a:solidFill>
                <a:latin typeface="Calibri"/>
                <a:cs typeface="Calibri"/>
              </a:defRPr>
            </a:lvl1pPr>
            <a:lvl2pPr>
              <a:defRPr>
                <a:solidFill>
                  <a:srgbClr val="535352"/>
                </a:solidFill>
                <a:latin typeface="Calibri"/>
                <a:cs typeface="Calibri"/>
              </a:defRPr>
            </a:lvl2pPr>
            <a:lvl3pPr marL="857229" indent="-171446">
              <a:buSzPct val="83000"/>
              <a:buFont typeface="Courier New"/>
              <a:buChar char="o"/>
              <a:defRPr>
                <a:solidFill>
                  <a:srgbClr val="535352"/>
                </a:solidFill>
                <a:latin typeface="Calibri"/>
                <a:cs typeface="Calibri"/>
              </a:defRPr>
            </a:lvl3pPr>
            <a:lvl4pPr>
              <a:defRPr>
                <a:solidFill>
                  <a:srgbClr val="535352"/>
                </a:solidFill>
                <a:latin typeface="Calibri"/>
                <a:cs typeface="Calibri"/>
              </a:defRPr>
            </a:lvl4pPr>
            <a:lvl5pPr>
              <a:defRPr>
                <a:solidFill>
                  <a:srgbClr val="535352"/>
                </a:solidFill>
                <a:latin typeface="Calibri"/>
                <a:cs typeface="Calibri"/>
              </a:defRPr>
            </a:lvl5pPr>
          </a:lstStyle>
          <a:p>
            <a:pPr lvl="0"/>
            <a:r>
              <a:rPr lang="en-US"/>
              <a:t>Click to edit Master text styles</a:t>
            </a:r>
          </a:p>
          <a:p>
            <a:pPr lvl="1"/>
            <a:r>
              <a:rPr lang="en-US"/>
              <a:t>Second </a:t>
            </a:r>
            <a:r>
              <a:rPr lang="en-US" dirty="0"/>
              <a:t>level</a:t>
            </a:r>
          </a:p>
          <a:p>
            <a:pPr lvl="2"/>
            <a:r>
              <a:rPr lang="en-US" dirty="0"/>
              <a:t>Third level</a:t>
            </a:r>
          </a:p>
        </p:txBody>
      </p:sp>
      <p:pic>
        <p:nvPicPr>
          <p:cNvPr id="8" name="Picture 7" descr="LINKAGES_Logo_v7.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0995" y="6154344"/>
            <a:ext cx="1141752" cy="404370"/>
          </a:xfrm>
          <a:prstGeom prst="rect">
            <a:avLst/>
          </a:prstGeom>
        </p:spPr>
      </p:pic>
      <p:pic>
        <p:nvPicPr>
          <p:cNvPr id="10" name="Picture 9" descr="FHI360_Logo_NewTag_Horiz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03482" y="6154344"/>
            <a:ext cx="842646" cy="375258"/>
          </a:xfrm>
          <a:prstGeom prst="rect">
            <a:avLst/>
          </a:prstGeom>
        </p:spPr>
      </p:pic>
      <p:pic>
        <p:nvPicPr>
          <p:cNvPr id="11" name="Picture 10" descr="PEPFARLogoDomestic_Tagline.jp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586668" y="6112891"/>
            <a:ext cx="1328267" cy="480693"/>
          </a:xfrm>
          <a:prstGeom prst="rect">
            <a:avLst/>
          </a:prstGeom>
        </p:spPr>
      </p:pic>
      <p:pic>
        <p:nvPicPr>
          <p:cNvPr id="9" name="Picture 8" descr="USAID logo.jpg"/>
          <p:cNvPicPr>
            <a:picLocks noChangeAspect="1"/>
          </p:cNvPicPr>
          <p:nvPr userDrawn="1"/>
        </p:nvPicPr>
        <p:blipFill rotWithShape="1">
          <a:blip r:embed="rId5" cstate="print">
            <a:extLst>
              <a:ext uri="{28A0092B-C50C-407E-A947-70E740481C1C}">
                <a14:useLocalDpi xmlns:a14="http://schemas.microsoft.com/office/drawing/2010/main" val="0"/>
              </a:ext>
            </a:extLst>
          </a:blip>
          <a:srcRect t="17658" b="12882"/>
          <a:stretch/>
        </p:blipFill>
        <p:spPr>
          <a:xfrm>
            <a:off x="78900" y="6122378"/>
            <a:ext cx="1795650" cy="485187"/>
          </a:xfrm>
          <a:prstGeom prst="rect">
            <a:avLst/>
          </a:prstGeom>
        </p:spPr>
      </p:pic>
    </p:spTree>
    <p:extLst>
      <p:ext uri="{BB962C8B-B14F-4D97-AF65-F5344CB8AC3E}">
        <p14:creationId xmlns:p14="http://schemas.microsoft.com/office/powerpoint/2010/main" val="58885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aces">
    <p:spTree>
      <p:nvGrpSpPr>
        <p:cNvPr id="1" name=""/>
        <p:cNvGrpSpPr/>
        <p:nvPr/>
      </p:nvGrpSpPr>
      <p:grpSpPr>
        <a:xfrm>
          <a:off x="0" y="0"/>
          <a:ext cx="0" cy="0"/>
          <a:chOff x="0" y="0"/>
          <a:chExt cx="0" cy="0"/>
        </a:xfrm>
      </p:grpSpPr>
      <p:pic>
        <p:nvPicPr>
          <p:cNvPr id="2" name="Picture 1" descr="Linkages backgroundNo blue-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p:cNvSpPr>
            <a:spLocks noGrp="1"/>
          </p:cNvSpPr>
          <p:nvPr>
            <p:ph type="title"/>
          </p:nvPr>
        </p:nvSpPr>
        <p:spPr>
          <a:xfrm>
            <a:off x="1656081" y="211522"/>
            <a:ext cx="7030720" cy="972441"/>
          </a:xfrm>
          <a:prstGeom prst="rect">
            <a:avLst/>
          </a:prstGeom>
        </p:spPr>
        <p:txBody>
          <a:bodyPr vert="horz">
            <a:normAutofit/>
          </a:bodyPr>
          <a:lstStyle>
            <a:lvl1pPr algn="l">
              <a:defRPr sz="2700">
                <a:solidFill>
                  <a:srgbClr val="595959"/>
                </a:solidFill>
              </a:defRPr>
            </a:lvl1pPr>
          </a:lstStyle>
          <a:p>
            <a:r>
              <a:rPr lang="en-US" dirty="0"/>
              <a:t>Click to edit Master title style</a:t>
            </a:r>
          </a:p>
        </p:txBody>
      </p:sp>
      <p:sp>
        <p:nvSpPr>
          <p:cNvPr id="6" name="Text Placeholder 3"/>
          <p:cNvSpPr>
            <a:spLocks noGrp="1"/>
          </p:cNvSpPr>
          <p:nvPr>
            <p:ph type="body" sz="quarter" idx="10"/>
          </p:nvPr>
        </p:nvSpPr>
        <p:spPr>
          <a:xfrm>
            <a:off x="1656081" y="1584325"/>
            <a:ext cx="7030720" cy="4360366"/>
          </a:xfrm>
          <a:prstGeom prst="rect">
            <a:avLst/>
          </a:prstGeom>
        </p:spPr>
        <p:txBody>
          <a:bodyPr vert="horz"/>
          <a:lstStyle>
            <a:lvl1pPr>
              <a:buClr>
                <a:schemeClr val="accent6"/>
              </a:buClr>
              <a:buSzPct val="100000"/>
              <a:buFont typeface="Arial"/>
              <a:buChar char="•"/>
              <a:defRPr sz="2100" b="0" spc="0">
                <a:solidFill>
                  <a:srgbClr val="535352"/>
                </a:solidFill>
                <a:latin typeface="Calibri"/>
                <a:cs typeface="Calibri"/>
              </a:defRPr>
            </a:lvl1pPr>
            <a:lvl2pPr>
              <a:defRPr>
                <a:solidFill>
                  <a:srgbClr val="535352"/>
                </a:solidFill>
                <a:latin typeface="Calibri"/>
                <a:cs typeface="Calibri"/>
              </a:defRPr>
            </a:lvl2pPr>
            <a:lvl3pPr marL="857229" indent="-171446">
              <a:buSzPct val="83000"/>
              <a:buFont typeface="Courier New"/>
              <a:buChar char="o"/>
              <a:defRPr>
                <a:solidFill>
                  <a:srgbClr val="535352"/>
                </a:solidFill>
                <a:latin typeface="Calibri"/>
                <a:cs typeface="Calibri"/>
              </a:defRPr>
            </a:lvl3pPr>
            <a:lvl4pPr>
              <a:defRPr>
                <a:solidFill>
                  <a:srgbClr val="535352"/>
                </a:solidFill>
                <a:latin typeface="Calibri"/>
                <a:cs typeface="Calibri"/>
              </a:defRPr>
            </a:lvl4pPr>
            <a:lvl5pPr>
              <a:defRPr>
                <a:solidFill>
                  <a:srgbClr val="535352"/>
                </a:solidFill>
                <a:latin typeface="Calibri"/>
                <a:cs typeface="Calibri"/>
              </a:defRPr>
            </a:lvl5pPr>
          </a:lstStyle>
          <a:p>
            <a:pPr lvl="0"/>
            <a:r>
              <a:rPr lang="en-US"/>
              <a:t>Click to edit Master text styles</a:t>
            </a:r>
          </a:p>
          <a:p>
            <a:pPr lvl="1"/>
            <a:r>
              <a:rPr lang="en-US"/>
              <a:t>Second </a:t>
            </a:r>
            <a:r>
              <a:rPr lang="en-US" dirty="0"/>
              <a:t>level</a:t>
            </a:r>
          </a:p>
          <a:p>
            <a:pPr lvl="2"/>
            <a:r>
              <a:rPr lang="en-US" dirty="0"/>
              <a:t>Third level</a:t>
            </a:r>
          </a:p>
        </p:txBody>
      </p:sp>
      <p:cxnSp>
        <p:nvCxnSpPr>
          <p:cNvPr id="7" name="Straight Connector 6"/>
          <p:cNvCxnSpPr/>
          <p:nvPr userDrawn="1"/>
        </p:nvCxnSpPr>
        <p:spPr>
          <a:xfrm>
            <a:off x="1727202" y="1148080"/>
            <a:ext cx="2397760" cy="0"/>
          </a:xfrm>
          <a:prstGeom prst="line">
            <a:avLst/>
          </a:prstGeom>
          <a:ln w="76200" cap="flat" cmpd="sng" algn="ctr">
            <a:solidFill>
              <a:schemeClr val="accent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9359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2"/>
          <p:cNvSpPr/>
          <p:nvPr userDrawn="1"/>
        </p:nvSpPr>
        <p:spPr>
          <a:xfrm flipV="1">
            <a:off x="0" y="6691304"/>
            <a:ext cx="9189720" cy="195470"/>
          </a:xfrm>
          <a:prstGeom prst="rect">
            <a:avLst/>
          </a:prstGeom>
          <a:solidFill>
            <a:srgbClr val="279E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solidFill>
                <a:schemeClr val="bg1"/>
              </a:solidFill>
            </a:endParaRPr>
          </a:p>
        </p:txBody>
      </p:sp>
      <p:sp>
        <p:nvSpPr>
          <p:cNvPr id="4" name="Title 1"/>
          <p:cNvSpPr>
            <a:spLocks noGrp="1"/>
          </p:cNvSpPr>
          <p:nvPr>
            <p:ph type="title"/>
          </p:nvPr>
        </p:nvSpPr>
        <p:spPr>
          <a:xfrm>
            <a:off x="467361" y="445197"/>
            <a:ext cx="8219440" cy="972441"/>
          </a:xfrm>
          <a:prstGeom prst="rect">
            <a:avLst/>
          </a:prstGeom>
        </p:spPr>
        <p:txBody>
          <a:bodyPr vert="horz">
            <a:normAutofit/>
          </a:bodyPr>
          <a:lstStyle>
            <a:lvl1pPr algn="l">
              <a:defRPr sz="2700">
                <a:solidFill>
                  <a:srgbClr val="595959"/>
                </a:solidFill>
              </a:defRPr>
            </a:lvl1pPr>
          </a:lstStyle>
          <a:p>
            <a:r>
              <a:rPr lang="en-US" dirty="0"/>
              <a:t>Click to edit Master title style</a:t>
            </a:r>
          </a:p>
        </p:txBody>
      </p:sp>
      <p:sp>
        <p:nvSpPr>
          <p:cNvPr id="5" name="Text Placeholder 3"/>
          <p:cNvSpPr>
            <a:spLocks noGrp="1"/>
          </p:cNvSpPr>
          <p:nvPr>
            <p:ph type="body" sz="quarter" idx="10"/>
          </p:nvPr>
        </p:nvSpPr>
        <p:spPr>
          <a:xfrm>
            <a:off x="467361" y="1767845"/>
            <a:ext cx="8219440" cy="4176851"/>
          </a:xfrm>
          <a:prstGeom prst="rect">
            <a:avLst/>
          </a:prstGeom>
        </p:spPr>
        <p:txBody>
          <a:bodyPr vert="horz"/>
          <a:lstStyle>
            <a:lvl1pPr>
              <a:buClr>
                <a:schemeClr val="accent6"/>
              </a:buClr>
              <a:buSzPct val="100000"/>
              <a:buFont typeface="Arial"/>
              <a:buChar char="•"/>
              <a:defRPr sz="2100" b="0" spc="0">
                <a:solidFill>
                  <a:srgbClr val="535352"/>
                </a:solidFill>
                <a:latin typeface="Calibri"/>
                <a:cs typeface="Calibri"/>
              </a:defRPr>
            </a:lvl1pPr>
            <a:lvl2pPr>
              <a:defRPr>
                <a:solidFill>
                  <a:srgbClr val="535352"/>
                </a:solidFill>
                <a:latin typeface="Calibri"/>
                <a:cs typeface="Calibri"/>
              </a:defRPr>
            </a:lvl2pPr>
            <a:lvl3pPr marL="857229" indent="-171446">
              <a:buSzPct val="83000"/>
              <a:buFont typeface="Courier New"/>
              <a:buChar char="o"/>
              <a:defRPr>
                <a:solidFill>
                  <a:srgbClr val="535352"/>
                </a:solidFill>
                <a:latin typeface="Calibri"/>
                <a:cs typeface="Calibri"/>
              </a:defRPr>
            </a:lvl3pPr>
            <a:lvl4pPr>
              <a:defRPr>
                <a:solidFill>
                  <a:srgbClr val="535352"/>
                </a:solidFill>
                <a:latin typeface="Calibri"/>
                <a:cs typeface="Calibri"/>
              </a:defRPr>
            </a:lvl4pPr>
            <a:lvl5pPr>
              <a:defRPr>
                <a:solidFill>
                  <a:srgbClr val="535352"/>
                </a:solidFill>
                <a:latin typeface="Calibri"/>
                <a:cs typeface="Calibri"/>
              </a:defRPr>
            </a:lvl5pPr>
          </a:lstStyle>
          <a:p>
            <a:pPr lvl="0"/>
            <a:r>
              <a:rPr lang="en-US"/>
              <a:t>Click to edit Master text styles</a:t>
            </a:r>
          </a:p>
          <a:p>
            <a:pPr lvl="1"/>
            <a:r>
              <a:rPr lang="en-US"/>
              <a:t>Second </a:t>
            </a:r>
            <a:r>
              <a:rPr lang="en-US" dirty="0"/>
              <a:t>level</a:t>
            </a:r>
          </a:p>
          <a:p>
            <a:pPr lvl="2"/>
            <a:r>
              <a:rPr lang="en-US" dirty="0"/>
              <a:t>Third level</a:t>
            </a:r>
          </a:p>
        </p:txBody>
      </p:sp>
    </p:spTree>
    <p:extLst>
      <p:ext uri="{BB962C8B-B14F-4D97-AF65-F5344CB8AC3E}">
        <p14:creationId xmlns:p14="http://schemas.microsoft.com/office/powerpoint/2010/main" val="2135792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pic>
        <p:nvPicPr>
          <p:cNvPr id="2" name="Picture 1" descr="Linkages background-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6"/>
          <p:cNvSpPr>
            <a:spLocks noGrp="1"/>
          </p:cNvSpPr>
          <p:nvPr>
            <p:ph type="title"/>
          </p:nvPr>
        </p:nvSpPr>
        <p:spPr>
          <a:xfrm>
            <a:off x="1717042" y="1356912"/>
            <a:ext cx="6929120" cy="1560960"/>
          </a:xfrm>
        </p:spPr>
        <p:txBody>
          <a:bodyPr>
            <a:normAutofit/>
          </a:bodyPr>
          <a:lstStyle>
            <a:lvl1pPr algn="l">
              <a:defRPr sz="33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950516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BF745373-816B-468C-A2D2-64647719E15E}" type="slidenum">
              <a:rPr lang="en-US" altLang="en-US"/>
              <a:pPr>
                <a:defRPr/>
              </a:pPr>
              <a:t>‹#›</a:t>
            </a:fld>
            <a:endParaRPr lang="en-US" altLang="en-US"/>
          </a:p>
        </p:txBody>
      </p:sp>
    </p:spTree>
    <p:extLst>
      <p:ext uri="{BB962C8B-B14F-4D97-AF65-F5344CB8AC3E}">
        <p14:creationId xmlns:p14="http://schemas.microsoft.com/office/powerpoint/2010/main" val="3328257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4"/>
            <a:ext cx="7772400" cy="2387600"/>
          </a:xfrm>
        </p:spPr>
        <p:txBody>
          <a:bodyPr anchor="b"/>
          <a:lstStyle>
            <a:lvl1pPr algn="ctr">
              <a:defRPr sz="3477"/>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391"/>
            </a:lvl1pPr>
            <a:lvl2pPr marL="264961" indent="0" algn="ctr">
              <a:buNone/>
              <a:defRPr sz="1159"/>
            </a:lvl2pPr>
            <a:lvl3pPr marL="529922" indent="0" algn="ctr">
              <a:buNone/>
              <a:defRPr sz="1043"/>
            </a:lvl3pPr>
            <a:lvl4pPr marL="794883" indent="0" algn="ctr">
              <a:buNone/>
              <a:defRPr sz="927"/>
            </a:lvl4pPr>
            <a:lvl5pPr marL="1059844" indent="0" algn="ctr">
              <a:buNone/>
              <a:defRPr sz="927"/>
            </a:lvl5pPr>
            <a:lvl6pPr marL="1324806" indent="0" algn="ctr">
              <a:buNone/>
              <a:defRPr sz="927"/>
            </a:lvl6pPr>
            <a:lvl7pPr marL="1589767" indent="0" algn="ctr">
              <a:buNone/>
              <a:defRPr sz="927"/>
            </a:lvl7pPr>
            <a:lvl8pPr marL="1854728" indent="0" algn="ctr">
              <a:buNone/>
              <a:defRPr sz="927"/>
            </a:lvl8pPr>
            <a:lvl9pPr marL="2119689" indent="0" algn="ctr">
              <a:buNone/>
              <a:defRPr sz="927"/>
            </a:lvl9pPr>
          </a:lstStyle>
          <a:p>
            <a:r>
              <a:rPr lang="en-US"/>
              <a:t>Click to edit Master subtitle style</a:t>
            </a:r>
          </a:p>
        </p:txBody>
      </p:sp>
      <p:sp>
        <p:nvSpPr>
          <p:cNvPr id="4" name="Date Placeholder 3"/>
          <p:cNvSpPr>
            <a:spLocks noGrp="1"/>
          </p:cNvSpPr>
          <p:nvPr>
            <p:ph type="dt" sz="half" idx="10"/>
          </p:nvPr>
        </p:nvSpPr>
        <p:spPr/>
        <p:txBody>
          <a:bodyPr/>
          <a:lstStyle/>
          <a:p>
            <a:fld id="{B26759F9-A9DF-4105-A031-15A80AE6F80B}" type="datetimeFigureOut">
              <a:rPr lang="en-US" smtClean="0"/>
              <a:t>7/25/2018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EC5BD-98C0-4CF2-AE10-4B018BB9545B}" type="slidenum">
              <a:rPr lang="en-US" smtClean="0"/>
              <a:t>‹#›</a:t>
            </a:fld>
            <a:endParaRPr lang="en-US"/>
          </a:p>
        </p:txBody>
      </p:sp>
    </p:spTree>
    <p:extLst>
      <p:ext uri="{BB962C8B-B14F-4D97-AF65-F5344CB8AC3E}">
        <p14:creationId xmlns:p14="http://schemas.microsoft.com/office/powerpoint/2010/main" val="3040167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67345"/>
            <a:ext cx="8229600" cy="11430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6232344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7" r:id="rId6"/>
    <p:sldLayoutId id="2147483670" r:id="rId7"/>
  </p:sldLayoutIdLst>
  <p:txStyles>
    <p:titleStyle>
      <a:lvl1pPr algn="ctr" defTabSz="342891" rtl="0" eaLnBrk="1" latinLnBrk="0" hangingPunct="1">
        <a:spcBef>
          <a:spcPct val="0"/>
        </a:spcBef>
        <a:buNone/>
        <a:defRPr sz="3300" kern="1200">
          <a:solidFill>
            <a:schemeClr val="tx1"/>
          </a:solidFill>
          <a:latin typeface="+mj-lt"/>
          <a:ea typeface="+mj-ea"/>
          <a:cs typeface="+mj-cs"/>
        </a:defRPr>
      </a:lvl1pPr>
    </p:titleStyle>
    <p:bodyStyle>
      <a:lvl1pPr marL="257168" indent="-257168" algn="l" defTabSz="342891" rtl="0" eaLnBrk="1" latinLnBrk="0" hangingPunct="1">
        <a:spcBef>
          <a:spcPct val="20000"/>
        </a:spcBef>
        <a:buFont typeface="Arial"/>
        <a:buChar char="•"/>
        <a:defRPr sz="2400" kern="1200">
          <a:solidFill>
            <a:schemeClr val="tx1"/>
          </a:solidFill>
          <a:latin typeface="+mn-lt"/>
          <a:ea typeface="+mn-ea"/>
          <a:cs typeface="+mn-cs"/>
        </a:defRPr>
      </a:lvl1pPr>
      <a:lvl2pPr marL="557199" indent="-214308" algn="l" defTabSz="342891" rtl="0" eaLnBrk="1" latinLnBrk="0" hangingPunct="1">
        <a:spcBef>
          <a:spcPct val="20000"/>
        </a:spcBef>
        <a:buFont typeface="Arial"/>
        <a:buChar char="–"/>
        <a:defRPr sz="2100" kern="1200">
          <a:solidFill>
            <a:schemeClr val="tx1"/>
          </a:solidFill>
          <a:latin typeface="+mn-lt"/>
          <a:ea typeface="+mn-ea"/>
          <a:cs typeface="+mn-cs"/>
        </a:defRPr>
      </a:lvl2pPr>
      <a:lvl3pPr marL="857229" indent="-171446" algn="l" defTabSz="342891" rtl="0" eaLnBrk="1" latinLnBrk="0" hangingPunct="1">
        <a:spcBef>
          <a:spcPct val="20000"/>
        </a:spcBef>
        <a:buFont typeface="Arial"/>
        <a:buChar char="•"/>
        <a:defRPr sz="1800" kern="1200">
          <a:solidFill>
            <a:schemeClr val="tx1"/>
          </a:solidFill>
          <a:latin typeface="+mn-lt"/>
          <a:ea typeface="+mn-ea"/>
          <a:cs typeface="+mn-cs"/>
        </a:defRPr>
      </a:lvl3pPr>
      <a:lvl4pPr marL="1200121" indent="-171446" algn="l" defTabSz="342891" rtl="0" eaLnBrk="1" latinLnBrk="0" hangingPunct="1">
        <a:spcBef>
          <a:spcPct val="20000"/>
        </a:spcBef>
        <a:buFont typeface="Arial"/>
        <a:buChar char="–"/>
        <a:defRPr sz="1500" kern="1200">
          <a:solidFill>
            <a:schemeClr val="tx1"/>
          </a:solidFill>
          <a:latin typeface="+mn-lt"/>
          <a:ea typeface="+mn-ea"/>
          <a:cs typeface="+mn-cs"/>
        </a:defRPr>
      </a:lvl4pPr>
      <a:lvl5pPr marL="1543012" indent="-171446" algn="l" defTabSz="342891" rtl="0" eaLnBrk="1" latinLnBrk="0" hangingPunct="1">
        <a:spcBef>
          <a:spcPct val="20000"/>
        </a:spcBef>
        <a:buFont typeface="Arial"/>
        <a:buChar char="»"/>
        <a:defRPr sz="1500" kern="1200">
          <a:solidFill>
            <a:schemeClr val="tx1"/>
          </a:solidFill>
          <a:latin typeface="+mn-lt"/>
          <a:ea typeface="+mn-ea"/>
          <a:cs typeface="+mn-cs"/>
        </a:defRPr>
      </a:lvl5pPr>
      <a:lvl6pPr marL="1885904" indent="-171446" algn="l" defTabSz="342891"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1"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1" rtl="0" eaLnBrk="1" latinLnBrk="0" hangingPunct="1">
        <a:spcBef>
          <a:spcPct val="20000"/>
        </a:spcBef>
        <a:buFont typeface="Arial"/>
        <a:buChar char="•"/>
        <a:defRPr sz="1500" kern="1200">
          <a:solidFill>
            <a:schemeClr val="tx1"/>
          </a:solidFill>
          <a:latin typeface="+mn-lt"/>
          <a:ea typeface="+mn-ea"/>
          <a:cs typeface="+mn-cs"/>
        </a:defRPr>
      </a:lvl8pPr>
      <a:lvl9pPr marL="2914578" indent="-171446" algn="l" defTabSz="342891"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91" rtl="0" eaLnBrk="1" latinLnBrk="0" hangingPunct="1">
        <a:defRPr sz="1351" kern="1200">
          <a:solidFill>
            <a:schemeClr val="tx1"/>
          </a:solidFill>
          <a:latin typeface="+mn-lt"/>
          <a:ea typeface="+mn-ea"/>
          <a:cs typeface="+mn-cs"/>
        </a:defRPr>
      </a:lvl1pPr>
      <a:lvl2pPr marL="342891" algn="l" defTabSz="342891" rtl="0" eaLnBrk="1" latinLnBrk="0" hangingPunct="1">
        <a:defRPr sz="1351" kern="1200">
          <a:solidFill>
            <a:schemeClr val="tx1"/>
          </a:solidFill>
          <a:latin typeface="+mn-lt"/>
          <a:ea typeface="+mn-ea"/>
          <a:cs typeface="+mn-cs"/>
        </a:defRPr>
      </a:lvl2pPr>
      <a:lvl3pPr marL="685783" algn="l" defTabSz="342891" rtl="0" eaLnBrk="1" latinLnBrk="0" hangingPunct="1">
        <a:defRPr sz="1351" kern="1200">
          <a:solidFill>
            <a:schemeClr val="tx1"/>
          </a:solidFill>
          <a:latin typeface="+mn-lt"/>
          <a:ea typeface="+mn-ea"/>
          <a:cs typeface="+mn-cs"/>
        </a:defRPr>
      </a:lvl3pPr>
      <a:lvl4pPr marL="1028674" algn="l" defTabSz="342891" rtl="0" eaLnBrk="1" latinLnBrk="0" hangingPunct="1">
        <a:defRPr sz="1351" kern="1200">
          <a:solidFill>
            <a:schemeClr val="tx1"/>
          </a:solidFill>
          <a:latin typeface="+mn-lt"/>
          <a:ea typeface="+mn-ea"/>
          <a:cs typeface="+mn-cs"/>
        </a:defRPr>
      </a:lvl4pPr>
      <a:lvl5pPr marL="1371566" algn="l" defTabSz="342891" rtl="0" eaLnBrk="1" latinLnBrk="0" hangingPunct="1">
        <a:defRPr sz="1351" kern="1200">
          <a:solidFill>
            <a:schemeClr val="tx1"/>
          </a:solidFill>
          <a:latin typeface="+mn-lt"/>
          <a:ea typeface="+mn-ea"/>
          <a:cs typeface="+mn-cs"/>
        </a:defRPr>
      </a:lvl5pPr>
      <a:lvl6pPr marL="1714457" algn="l" defTabSz="342891" rtl="0" eaLnBrk="1" latinLnBrk="0" hangingPunct="1">
        <a:defRPr sz="1351" kern="1200">
          <a:solidFill>
            <a:schemeClr val="tx1"/>
          </a:solidFill>
          <a:latin typeface="+mn-lt"/>
          <a:ea typeface="+mn-ea"/>
          <a:cs typeface="+mn-cs"/>
        </a:defRPr>
      </a:lvl6pPr>
      <a:lvl7pPr marL="2057349" algn="l" defTabSz="342891" rtl="0" eaLnBrk="1" latinLnBrk="0" hangingPunct="1">
        <a:defRPr sz="1351" kern="1200">
          <a:solidFill>
            <a:schemeClr val="tx1"/>
          </a:solidFill>
          <a:latin typeface="+mn-lt"/>
          <a:ea typeface="+mn-ea"/>
          <a:cs typeface="+mn-cs"/>
        </a:defRPr>
      </a:lvl7pPr>
      <a:lvl8pPr marL="2400240" algn="l" defTabSz="342891" rtl="0" eaLnBrk="1" latinLnBrk="0" hangingPunct="1">
        <a:defRPr sz="1351" kern="1200">
          <a:solidFill>
            <a:schemeClr val="tx1"/>
          </a:solidFill>
          <a:latin typeface="+mn-lt"/>
          <a:ea typeface="+mn-ea"/>
          <a:cs typeface="+mn-cs"/>
        </a:defRPr>
      </a:lvl8pPr>
      <a:lvl9pPr marL="2743131" algn="l" defTabSz="342891"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www.fhi360.org/sites/default/files/media/documents/linkages-newsletter-jan15.pdf" TargetMode="External"/><Relationship Id="rId2" Type="http://schemas.openxmlformats.org/officeDocument/2006/relationships/hyperlink" Target="http://fhi360.us9.list-manage.com/subscribe?u=92222f8f3ad2bfe9c770cf4b0&amp;id=8f29ac1fc3" TargetMode="Externa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hyperlink" Target="http://us9.campaign-archive2.com/?u=92222f8f3ad2bfe9c770cf4b0&amp;id=50cfd8421b&amp;e=6baafd5fb3"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2.emf"/><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82489" y="1844611"/>
            <a:ext cx="6172200" cy="1170720"/>
          </a:xfrm>
        </p:spPr>
        <p:txBody>
          <a:bodyPr>
            <a:normAutofit fontScale="90000"/>
          </a:bodyPr>
          <a:lstStyle/>
          <a:p>
            <a:r>
              <a:rPr lang="en-US" sz="4051" b="1" dirty="0"/>
              <a:t>Mechanisms for Data Safety and Security</a:t>
            </a:r>
          </a:p>
        </p:txBody>
      </p:sp>
      <p:sp>
        <p:nvSpPr>
          <p:cNvPr id="5" name="TextBox 4"/>
          <p:cNvSpPr txBox="1"/>
          <p:nvPr/>
        </p:nvSpPr>
        <p:spPr>
          <a:xfrm>
            <a:off x="1482489" y="3266576"/>
            <a:ext cx="5919757" cy="2246769"/>
          </a:xfrm>
          <a:prstGeom prst="rect">
            <a:avLst/>
          </a:prstGeom>
          <a:noFill/>
        </p:spPr>
        <p:txBody>
          <a:bodyPr wrap="square" rtlCol="0">
            <a:spAutoFit/>
          </a:bodyPr>
          <a:lstStyle/>
          <a:p>
            <a:pPr defTabSz="342891"/>
            <a:r>
              <a:rPr lang="en-US" sz="2000" b="1" spc="113" dirty="0">
                <a:solidFill>
                  <a:prstClr val="white"/>
                </a:solidFill>
                <a:latin typeface="Calibri"/>
                <a:cs typeface="Calibri"/>
              </a:rPr>
              <a:t>HIV, Human Rights and Sustainability: From Analysis to Action</a:t>
            </a:r>
          </a:p>
          <a:p>
            <a:pPr defTabSz="342891"/>
            <a:endParaRPr lang="en-US" sz="2000" b="1" spc="113" dirty="0">
              <a:solidFill>
                <a:prstClr val="white"/>
              </a:solidFill>
              <a:latin typeface="Calibri"/>
              <a:cs typeface="Calibri"/>
            </a:endParaRPr>
          </a:p>
          <a:p>
            <a:pPr defTabSz="342891"/>
            <a:r>
              <a:rPr lang="en-US" sz="2000" b="1" spc="113" dirty="0">
                <a:solidFill>
                  <a:prstClr val="white"/>
                </a:solidFill>
                <a:latin typeface="Calibri"/>
                <a:cs typeface="Calibri"/>
              </a:rPr>
              <a:t>Presented by Hally Mahler, Project Director, LINKAGES Across the Continuum of Services for Key Populations Affected by HIV (LINKAGES</a:t>
            </a:r>
            <a:r>
              <a:rPr lang="en-US" sz="2000" b="1" spc="113" dirty="0" smtClean="0">
                <a:solidFill>
                  <a:prstClr val="white"/>
                </a:solidFill>
                <a:latin typeface="Calibri"/>
                <a:cs typeface="Calibri"/>
              </a:rPr>
              <a:t>)</a:t>
            </a:r>
            <a:endParaRPr lang="en-US" sz="2000" b="1" spc="113" dirty="0">
              <a:solidFill>
                <a:prstClr val="white"/>
              </a:solidFill>
              <a:latin typeface="Calibri"/>
              <a:cs typeface="Calibri"/>
            </a:endParaRPr>
          </a:p>
          <a:p>
            <a:pPr defTabSz="342891"/>
            <a:endParaRPr lang="en-US" sz="2000" b="1" spc="113" dirty="0">
              <a:solidFill>
                <a:prstClr val="white"/>
              </a:solidFill>
              <a:latin typeface="Calibri"/>
              <a:cs typeface="Calibri"/>
            </a:endParaRPr>
          </a:p>
        </p:txBody>
      </p:sp>
      <p:cxnSp>
        <p:nvCxnSpPr>
          <p:cNvPr id="6" name="Straight Connector 5"/>
          <p:cNvCxnSpPr/>
          <p:nvPr/>
        </p:nvCxnSpPr>
        <p:spPr>
          <a:xfrm>
            <a:off x="1564098" y="3015331"/>
            <a:ext cx="7225343" cy="7791"/>
          </a:xfrm>
          <a:prstGeom prst="line">
            <a:avLst/>
          </a:prstGeom>
          <a:ln w="76200" cap="flat" cmpd="sng" algn="ctr">
            <a:solidFill>
              <a:srgbClr val="00486D"/>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04961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E0BC7D-E44A-4A97-B79A-7F5F99AB5930}"/>
              </a:ext>
            </a:extLst>
          </p:cNvPr>
          <p:cNvSpPr>
            <a:spLocks noGrp="1"/>
          </p:cNvSpPr>
          <p:nvPr>
            <p:ph type="title"/>
          </p:nvPr>
        </p:nvSpPr>
        <p:spPr/>
        <p:txBody>
          <a:bodyPr/>
          <a:lstStyle/>
          <a:p>
            <a:r>
              <a:rPr lang="en-US" dirty="0"/>
              <a:t>GIS Data and Going Online</a:t>
            </a:r>
          </a:p>
        </p:txBody>
      </p:sp>
      <p:pic>
        <p:nvPicPr>
          <p:cNvPr id="4" name="Picture 3">
            <a:extLst>
              <a:ext uri="{FF2B5EF4-FFF2-40B4-BE49-F238E27FC236}">
                <a16:creationId xmlns:a16="http://schemas.microsoft.com/office/drawing/2014/main" xmlns="" id="{8BC5206A-4088-47BE-BFFF-DBD4530081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7899" y="1678735"/>
            <a:ext cx="6726729" cy="3786150"/>
          </a:xfrm>
          <a:prstGeom prst="rect">
            <a:avLst/>
          </a:prstGeom>
        </p:spPr>
      </p:pic>
      <p:sp>
        <p:nvSpPr>
          <p:cNvPr id="5" name="TextBox 4">
            <a:extLst>
              <a:ext uri="{FF2B5EF4-FFF2-40B4-BE49-F238E27FC236}">
                <a16:creationId xmlns:a16="http://schemas.microsoft.com/office/drawing/2014/main" xmlns="" id="{635DA21F-D20D-4A04-AB85-8FD87FA1AFA8}"/>
              </a:ext>
            </a:extLst>
          </p:cNvPr>
          <p:cNvSpPr txBox="1"/>
          <p:nvPr/>
        </p:nvSpPr>
        <p:spPr>
          <a:xfrm>
            <a:off x="2872292" y="5690796"/>
            <a:ext cx="4197944" cy="369332"/>
          </a:xfrm>
          <a:prstGeom prst="rect">
            <a:avLst/>
          </a:prstGeom>
          <a:noFill/>
        </p:spPr>
        <p:txBody>
          <a:bodyPr wrap="none" rtlCol="0">
            <a:spAutoFit/>
          </a:bodyPr>
          <a:lstStyle/>
          <a:p>
            <a:r>
              <a:rPr lang="en-US" dirty="0"/>
              <a:t>Luanda, Uganda: MSM and TG sites, n=396</a:t>
            </a:r>
          </a:p>
        </p:txBody>
      </p:sp>
    </p:spTree>
    <p:extLst>
      <p:ext uri="{BB962C8B-B14F-4D97-AF65-F5344CB8AC3E}">
        <p14:creationId xmlns:p14="http://schemas.microsoft.com/office/powerpoint/2010/main" val="504546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83844" y="6372886"/>
            <a:ext cx="3362775" cy="307777"/>
          </a:xfrm>
          <a:prstGeom prst="rect">
            <a:avLst/>
          </a:prstGeom>
          <a:noFill/>
        </p:spPr>
        <p:txBody>
          <a:bodyPr wrap="square" rtlCol="0">
            <a:spAutoFit/>
          </a:bodyPr>
          <a:lstStyle/>
          <a:p>
            <a:pPr algn="ctr"/>
            <a:r>
              <a:rPr lang="en-US" sz="1400" i="1" dirty="0"/>
              <a:t>November 2017 </a:t>
            </a:r>
            <a:endParaRPr lang="en-US" sz="1400" dirty="0"/>
          </a:p>
        </p:txBody>
      </p:sp>
      <p:pic>
        <p:nvPicPr>
          <p:cNvPr id="4" name="Picture 3" descr="C:\Users\beveslage\AppData\Local\Microsoft\Windows\INetCache\Content.Word\old v new.png">
            <a:extLst>
              <a:ext uri="{FF2B5EF4-FFF2-40B4-BE49-F238E27FC236}">
                <a16:creationId xmlns:a16="http://schemas.microsoft.com/office/drawing/2014/main" xmlns="" id="{658C226E-4A1C-41C4-B8B7-201FB907ADE7}"/>
              </a:ext>
            </a:extLst>
          </p:cNvPr>
          <p:cNvPicPr/>
          <p:nvPr/>
        </p:nvPicPr>
        <p:blipFill rotWithShape="1">
          <a:blip r:embed="rId3">
            <a:extLst>
              <a:ext uri="{28A0092B-C50C-407E-A947-70E740481C1C}">
                <a14:useLocalDpi xmlns:a14="http://schemas.microsoft.com/office/drawing/2010/main" val="0"/>
              </a:ext>
            </a:extLst>
          </a:blip>
          <a:srcRect l="2791" t="8480" r="20151" b="10641"/>
          <a:stretch/>
        </p:blipFill>
        <p:spPr bwMode="auto">
          <a:xfrm>
            <a:off x="331631" y="1328208"/>
            <a:ext cx="8029977" cy="5008103"/>
          </a:xfrm>
          <a:prstGeom prst="rect">
            <a:avLst/>
          </a:prstGeom>
          <a:noFill/>
          <a:ln>
            <a:noFill/>
          </a:ln>
          <a:extLst>
            <a:ext uri="{53640926-AAD7-44D8-BBD7-CCE9431645EC}">
              <a14:shadowObscured xmlns:a14="http://schemas.microsoft.com/office/drawing/2010/main"/>
            </a:ext>
          </a:extLst>
        </p:spPr>
      </p:pic>
      <p:sp>
        <p:nvSpPr>
          <p:cNvPr id="5" name="Title 4">
            <a:extLst>
              <a:ext uri="{FF2B5EF4-FFF2-40B4-BE49-F238E27FC236}">
                <a16:creationId xmlns:a16="http://schemas.microsoft.com/office/drawing/2014/main" xmlns="" id="{24364082-6FFF-4717-A43F-2192E27F0C4A}"/>
              </a:ext>
            </a:extLst>
          </p:cNvPr>
          <p:cNvSpPr>
            <a:spLocks noGrp="1"/>
          </p:cNvSpPr>
          <p:nvPr>
            <p:ph type="title"/>
          </p:nvPr>
        </p:nvSpPr>
        <p:spPr>
          <a:xfrm>
            <a:off x="331631" y="154599"/>
            <a:ext cx="8219440" cy="972441"/>
          </a:xfrm>
        </p:spPr>
        <p:txBody>
          <a:bodyPr>
            <a:normAutofit fontScale="90000"/>
          </a:bodyPr>
          <a:lstStyle/>
          <a:p>
            <a:r>
              <a:rPr lang="en-US" sz="3100" dirty="0"/>
              <a:t>Density Mapping in Mumbai - Improved Methodology</a:t>
            </a:r>
            <a:r>
              <a:rPr lang="en-US" dirty="0"/>
              <a:t/>
            </a:r>
            <a:br>
              <a:rPr lang="en-US" dirty="0"/>
            </a:br>
            <a:r>
              <a:rPr lang="en-US" sz="2000" i="1" dirty="0"/>
              <a:t>LINKAGES has improved the precision of density mapping approaches to allow HIV programs to more easily identify clusters of dating app users </a:t>
            </a:r>
            <a:endParaRPr lang="en-US" dirty="0"/>
          </a:p>
        </p:txBody>
      </p:sp>
      <p:sp>
        <p:nvSpPr>
          <p:cNvPr id="6" name="TextBox 5">
            <a:extLst>
              <a:ext uri="{FF2B5EF4-FFF2-40B4-BE49-F238E27FC236}">
                <a16:creationId xmlns:a16="http://schemas.microsoft.com/office/drawing/2014/main" xmlns="" id="{DCE42851-0C3C-4816-888A-FAF39313D58B}"/>
              </a:ext>
            </a:extLst>
          </p:cNvPr>
          <p:cNvSpPr txBox="1"/>
          <p:nvPr/>
        </p:nvSpPr>
        <p:spPr>
          <a:xfrm>
            <a:off x="5188296" y="6372887"/>
            <a:ext cx="3362775" cy="307777"/>
          </a:xfrm>
          <a:prstGeom prst="rect">
            <a:avLst/>
          </a:prstGeom>
          <a:noFill/>
        </p:spPr>
        <p:txBody>
          <a:bodyPr wrap="square" rtlCol="0">
            <a:spAutoFit/>
          </a:bodyPr>
          <a:lstStyle/>
          <a:p>
            <a:pPr algn="ctr"/>
            <a:r>
              <a:rPr lang="en-US" sz="1400" i="1" dirty="0"/>
              <a:t> December 2017 </a:t>
            </a:r>
            <a:endParaRPr lang="en-US" sz="1400" dirty="0"/>
          </a:p>
        </p:txBody>
      </p:sp>
    </p:spTree>
    <p:extLst>
      <p:ext uri="{BB962C8B-B14F-4D97-AF65-F5344CB8AC3E}">
        <p14:creationId xmlns:p14="http://schemas.microsoft.com/office/powerpoint/2010/main" val="1590309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22C510-D438-46BE-8B09-951CA7A74171}"/>
              </a:ext>
            </a:extLst>
          </p:cNvPr>
          <p:cNvSpPr>
            <a:spLocks noGrp="1"/>
          </p:cNvSpPr>
          <p:nvPr>
            <p:ph type="title"/>
          </p:nvPr>
        </p:nvSpPr>
        <p:spPr/>
        <p:txBody>
          <a:bodyPr/>
          <a:lstStyle/>
          <a:p>
            <a:r>
              <a:rPr lang="en-US" dirty="0"/>
              <a:t>Unique Identifier Codes and Biometrics</a:t>
            </a:r>
          </a:p>
        </p:txBody>
      </p:sp>
      <p:sp>
        <p:nvSpPr>
          <p:cNvPr id="3" name="Text Placeholder 2">
            <a:extLst>
              <a:ext uri="{FF2B5EF4-FFF2-40B4-BE49-F238E27FC236}">
                <a16:creationId xmlns:a16="http://schemas.microsoft.com/office/drawing/2014/main" xmlns="" id="{9B79CE47-7C45-4F66-9B5E-361B4C9CFFC9}"/>
              </a:ext>
            </a:extLst>
          </p:cNvPr>
          <p:cNvSpPr>
            <a:spLocks noGrp="1"/>
          </p:cNvSpPr>
          <p:nvPr>
            <p:ph type="body" sz="quarter" idx="10"/>
          </p:nvPr>
        </p:nvSpPr>
        <p:spPr/>
        <p:txBody>
          <a:bodyPr/>
          <a:lstStyle/>
          <a:p>
            <a:r>
              <a:rPr lang="en-US" dirty="0"/>
              <a:t>Unique identifier codes can help track individuals across the cascade – but they are also imperfect</a:t>
            </a:r>
          </a:p>
          <a:p>
            <a:r>
              <a:rPr lang="en-US" dirty="0"/>
              <a:t>Biometrics are popular, but the risks in rights-constrained environments often don’t justify their use AND KP groups generally oppose them</a:t>
            </a:r>
          </a:p>
        </p:txBody>
      </p:sp>
    </p:spTree>
    <p:extLst>
      <p:ext uri="{BB962C8B-B14F-4D97-AF65-F5344CB8AC3E}">
        <p14:creationId xmlns:p14="http://schemas.microsoft.com/office/powerpoint/2010/main" val="3765387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F75AF114-DAED-4961-8FBA-879F51E3CC26}"/>
              </a:ext>
            </a:extLst>
          </p:cNvPr>
          <p:cNvPicPr>
            <a:picLocks noChangeAspect="1"/>
          </p:cNvPicPr>
          <p:nvPr/>
        </p:nvPicPr>
        <p:blipFill>
          <a:blip r:embed="rId3"/>
          <a:stretch>
            <a:fillRect/>
          </a:stretch>
        </p:blipFill>
        <p:spPr>
          <a:xfrm>
            <a:off x="1222845" y="211505"/>
            <a:ext cx="4283835" cy="6057294"/>
          </a:xfrm>
          <a:prstGeom prst="rect">
            <a:avLst/>
          </a:prstGeom>
        </p:spPr>
      </p:pic>
      <p:sp>
        <p:nvSpPr>
          <p:cNvPr id="2" name="TextBox 1">
            <a:extLst>
              <a:ext uri="{FF2B5EF4-FFF2-40B4-BE49-F238E27FC236}">
                <a16:creationId xmlns:a16="http://schemas.microsoft.com/office/drawing/2014/main" xmlns="" id="{8A3534D0-9A10-4FF5-A56F-FA5962945709}"/>
              </a:ext>
            </a:extLst>
          </p:cNvPr>
          <p:cNvSpPr txBox="1"/>
          <p:nvPr/>
        </p:nvSpPr>
        <p:spPr>
          <a:xfrm>
            <a:off x="5970494" y="2345167"/>
            <a:ext cx="2530821" cy="369332"/>
          </a:xfrm>
          <a:prstGeom prst="rect">
            <a:avLst/>
          </a:prstGeom>
          <a:noFill/>
        </p:spPr>
        <p:txBody>
          <a:bodyPr wrap="none" rtlCol="0">
            <a:spAutoFit/>
          </a:bodyPr>
          <a:lstStyle/>
          <a:p>
            <a:r>
              <a:rPr lang="en-US" dirty="0"/>
              <a:t>www.fhi360.org/linkages</a:t>
            </a:r>
          </a:p>
        </p:txBody>
      </p:sp>
    </p:spTree>
    <p:extLst>
      <p:ext uri="{BB962C8B-B14F-4D97-AF65-F5344CB8AC3E}">
        <p14:creationId xmlns:p14="http://schemas.microsoft.com/office/powerpoint/2010/main" val="14513215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E9CC13-E12A-416F-AA21-A0A3B0A21E74}"/>
              </a:ext>
            </a:extLst>
          </p:cNvPr>
          <p:cNvSpPr>
            <a:spLocks noGrp="1"/>
          </p:cNvSpPr>
          <p:nvPr>
            <p:ph type="title"/>
          </p:nvPr>
        </p:nvSpPr>
        <p:spPr/>
        <p:txBody>
          <a:bodyPr/>
          <a:lstStyle/>
          <a:p>
            <a:r>
              <a:rPr lang="en-US" dirty="0"/>
              <a:t>Thank you</a:t>
            </a:r>
          </a:p>
        </p:txBody>
      </p:sp>
      <p:sp>
        <p:nvSpPr>
          <p:cNvPr id="3" name="Text Placeholder 2">
            <a:extLst>
              <a:ext uri="{FF2B5EF4-FFF2-40B4-BE49-F238E27FC236}">
                <a16:creationId xmlns:a16="http://schemas.microsoft.com/office/drawing/2014/main" xmlns="" id="{8C443599-05E3-4B9E-9454-90B6E4D0616E}"/>
              </a:ext>
            </a:extLst>
          </p:cNvPr>
          <p:cNvSpPr>
            <a:spLocks noGrp="1"/>
          </p:cNvSpPr>
          <p:nvPr>
            <p:ph type="body" sz="quarter" idx="10"/>
          </p:nvPr>
        </p:nvSpPr>
        <p:spPr/>
        <p:txBody>
          <a:bodyPr/>
          <a:lstStyle/>
          <a:p>
            <a:r>
              <a:rPr lang="en-US" dirty="0"/>
              <a:t>Stefan Baral</a:t>
            </a:r>
          </a:p>
          <a:p>
            <a:r>
              <a:rPr lang="en-US" dirty="0"/>
              <a:t>Navindra Persaud</a:t>
            </a:r>
          </a:p>
          <a:p>
            <a:r>
              <a:rPr lang="en-US" dirty="0"/>
              <a:t>Virupax Ranebennur</a:t>
            </a:r>
          </a:p>
          <a:p>
            <a:r>
              <a:rPr lang="en-US" dirty="0"/>
              <a:t>Ben </a:t>
            </a:r>
            <a:r>
              <a:rPr lang="en-US" dirty="0" err="1"/>
              <a:t>Eveslange</a:t>
            </a:r>
            <a:endParaRPr lang="en-US" dirty="0"/>
          </a:p>
          <a:p>
            <a:r>
              <a:rPr lang="en-US" dirty="0"/>
              <a:t>Matt Avery</a:t>
            </a:r>
          </a:p>
          <a:p>
            <a:r>
              <a:rPr lang="en-US"/>
              <a:t>Purvi Shah</a:t>
            </a:r>
            <a:endParaRPr lang="en-US" dirty="0"/>
          </a:p>
        </p:txBody>
      </p:sp>
    </p:spTree>
    <p:extLst>
      <p:ext uri="{BB962C8B-B14F-4D97-AF65-F5344CB8AC3E}">
        <p14:creationId xmlns:p14="http://schemas.microsoft.com/office/powerpoint/2010/main" val="1099386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t>Stay Connected with LINKAGES</a:t>
            </a:r>
          </a:p>
        </p:txBody>
      </p:sp>
      <p:sp>
        <p:nvSpPr>
          <p:cNvPr id="3" name="Text Placeholder 2"/>
          <p:cNvSpPr>
            <a:spLocks noGrp="1"/>
          </p:cNvSpPr>
          <p:nvPr>
            <p:ph type="body" sz="quarter" idx="10"/>
          </p:nvPr>
        </p:nvSpPr>
        <p:spPr/>
        <p:txBody>
          <a:bodyPr/>
          <a:lstStyle/>
          <a:p>
            <a:pPr>
              <a:lnSpc>
                <a:spcPts val="2700"/>
              </a:lnSpc>
              <a:spcBef>
                <a:spcPts val="0"/>
              </a:spcBef>
              <a:spcAft>
                <a:spcPts val="1800"/>
              </a:spcAft>
            </a:pPr>
            <a:r>
              <a:rPr lang="en-US" sz="2400" dirty="0"/>
              <a:t>Follow LINKAGES on Twitter:</a:t>
            </a:r>
            <a:br>
              <a:rPr lang="en-US" sz="2400" dirty="0"/>
            </a:br>
            <a:r>
              <a:rPr lang="en-US" sz="2400" dirty="0"/>
              <a:t>       </a:t>
            </a:r>
            <a:r>
              <a:rPr lang="en-US" sz="2400" dirty="0" err="1"/>
              <a:t>www.twitter.com</a:t>
            </a:r>
            <a:r>
              <a:rPr lang="en-US" sz="2400" dirty="0"/>
              <a:t>/</a:t>
            </a:r>
            <a:r>
              <a:rPr lang="en-US" sz="2400" b="1" dirty="0" err="1"/>
              <a:t>LINKAGESproject</a:t>
            </a:r>
            <a:r>
              <a:rPr lang="en-US" sz="2400" b="1" dirty="0"/>
              <a:t> </a:t>
            </a:r>
          </a:p>
          <a:p>
            <a:pPr>
              <a:lnSpc>
                <a:spcPts val="2700"/>
              </a:lnSpc>
              <a:spcBef>
                <a:spcPts val="0"/>
              </a:spcBef>
              <a:spcAft>
                <a:spcPts val="1800"/>
              </a:spcAft>
            </a:pPr>
            <a:r>
              <a:rPr lang="en-US" sz="2400" dirty="0"/>
              <a:t>Like the project on Facebook: </a:t>
            </a:r>
            <a:br>
              <a:rPr lang="en-US" sz="2400" dirty="0"/>
            </a:br>
            <a:r>
              <a:rPr lang="en-US" sz="2400" dirty="0"/>
              <a:t>       </a:t>
            </a:r>
            <a:r>
              <a:rPr lang="en-US" sz="2400" dirty="0" err="1"/>
              <a:t>www.facebook.com</a:t>
            </a:r>
            <a:r>
              <a:rPr lang="en-US" sz="2400" dirty="0"/>
              <a:t>/</a:t>
            </a:r>
            <a:r>
              <a:rPr lang="en-US" sz="2400" b="1" dirty="0" err="1"/>
              <a:t>LINKAGESproject</a:t>
            </a:r>
            <a:endParaRPr lang="en-US" sz="2400" b="1" dirty="0"/>
          </a:p>
          <a:p>
            <a:pPr>
              <a:lnSpc>
                <a:spcPts val="2700"/>
              </a:lnSpc>
              <a:spcBef>
                <a:spcPts val="0"/>
              </a:spcBef>
              <a:spcAft>
                <a:spcPts val="1800"/>
              </a:spcAft>
            </a:pPr>
            <a:r>
              <a:rPr lang="en-US" sz="2400" dirty="0"/>
              <a:t>Subscribe to the LINKAGES blog</a:t>
            </a:r>
            <a:br>
              <a:rPr lang="en-US" sz="2400" dirty="0"/>
            </a:br>
            <a:r>
              <a:rPr lang="en-US" sz="2400" b="1" dirty="0" err="1"/>
              <a:t>www.linkagesproject.wordpress.com</a:t>
            </a:r>
            <a:endParaRPr lang="en-US" sz="2400" b="1" dirty="0"/>
          </a:p>
          <a:p>
            <a:pPr>
              <a:lnSpc>
                <a:spcPts val="2700"/>
              </a:lnSpc>
              <a:spcBef>
                <a:spcPts val="0"/>
              </a:spcBef>
              <a:spcAft>
                <a:spcPts val="1800"/>
              </a:spcAft>
            </a:pPr>
            <a:r>
              <a:rPr lang="en-US" sz="2400" dirty="0">
                <a:hlinkClick r:id="rId2"/>
              </a:rPr>
              <a:t>Subscribe</a:t>
            </a:r>
            <a:r>
              <a:rPr lang="en-US" sz="2400" dirty="0"/>
              <a:t> to The </a:t>
            </a:r>
            <a:r>
              <a:rPr lang="en-US" sz="2400" dirty="0">
                <a:hlinkClick r:id="rId3"/>
              </a:rPr>
              <a:t>LINK</a:t>
            </a:r>
            <a:r>
              <a:rPr lang="en-US" sz="2400" dirty="0"/>
              <a:t>, LINKAGES’s quarterly </a:t>
            </a:r>
            <a:br>
              <a:rPr lang="en-US" sz="2400" dirty="0"/>
            </a:br>
            <a:r>
              <a:rPr lang="en-US" sz="2400" dirty="0"/>
              <a:t>project e-newsletter     </a:t>
            </a:r>
          </a:p>
          <a:p>
            <a:pPr>
              <a:lnSpc>
                <a:spcPts val="2700"/>
              </a:lnSpc>
              <a:spcBef>
                <a:spcPts val="0"/>
              </a:spcBef>
              <a:spcAft>
                <a:spcPts val="1800"/>
              </a:spcAft>
            </a:pPr>
            <a:r>
              <a:rPr lang="en-US" sz="2400" dirty="0"/>
              <a:t>Check out LINKAGES’s quarterly research </a:t>
            </a:r>
            <a:r>
              <a:rPr lang="en-US" sz="2400" u="sng" dirty="0">
                <a:hlinkClick r:id="rId4"/>
              </a:rPr>
              <a:t>digest</a:t>
            </a:r>
            <a:endParaRPr lang="en-US" sz="2400" dirty="0"/>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32000" y="1939036"/>
            <a:ext cx="479044" cy="479044"/>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39148" y="2949761"/>
            <a:ext cx="266145" cy="266145"/>
          </a:xfrm>
          <a:prstGeom prst="rect">
            <a:avLst/>
          </a:prstGeom>
        </p:spPr>
      </p:pic>
      <p:cxnSp>
        <p:nvCxnSpPr>
          <p:cNvPr id="6" name="Straight Connector 5"/>
          <p:cNvCxnSpPr/>
          <p:nvPr/>
        </p:nvCxnSpPr>
        <p:spPr>
          <a:xfrm>
            <a:off x="1727200" y="1148080"/>
            <a:ext cx="5842000" cy="0"/>
          </a:xfrm>
          <a:prstGeom prst="line">
            <a:avLst/>
          </a:prstGeom>
          <a:ln w="76200" cap="flat" cmpd="sng" algn="ctr">
            <a:solidFill>
              <a:schemeClr val="accent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18624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INKAGES_Logo_v7.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0067" y="2456969"/>
            <a:ext cx="1600200" cy="566737"/>
          </a:xfrm>
          <a:prstGeom prst="rect">
            <a:avLst/>
          </a:prstGeom>
        </p:spPr>
      </p:pic>
      <p:pic>
        <p:nvPicPr>
          <p:cNvPr id="9" name="Picture 8" descr="Horizontal_RGB_600.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917" y="2197096"/>
            <a:ext cx="2968752" cy="1146048"/>
          </a:xfrm>
          <a:prstGeom prst="rect">
            <a:avLst/>
          </a:prstGeom>
        </p:spPr>
      </p:pic>
      <p:grpSp>
        <p:nvGrpSpPr>
          <p:cNvPr id="2" name="Group 1"/>
          <p:cNvGrpSpPr/>
          <p:nvPr/>
        </p:nvGrpSpPr>
        <p:grpSpPr>
          <a:xfrm>
            <a:off x="1256756" y="3858561"/>
            <a:ext cx="6706742" cy="762426"/>
            <a:chOff x="1412006" y="5087849"/>
            <a:chExt cx="6706742" cy="762426"/>
          </a:xfrm>
        </p:grpSpPr>
        <p:pic>
          <p:nvPicPr>
            <p:cNvPr id="6" name="Picture 5"/>
            <p:cNvPicPr>
              <a:picLocks noChangeAspect="1"/>
            </p:cNvPicPr>
            <p:nvPr/>
          </p:nvPicPr>
          <p:blipFill>
            <a:blip r:embed="rId4"/>
            <a:stretch>
              <a:fillRect/>
            </a:stretch>
          </p:blipFill>
          <p:spPr>
            <a:xfrm>
              <a:off x="3188054" y="5162982"/>
              <a:ext cx="963112" cy="574488"/>
            </a:xfrm>
            <a:prstGeom prst="rect">
              <a:avLst/>
            </a:prstGeom>
          </p:spPr>
        </p:pic>
        <p:pic>
          <p:nvPicPr>
            <p:cNvPr id="7" name="Picture 6"/>
            <p:cNvPicPr>
              <a:picLocks noChangeAspect="1"/>
            </p:cNvPicPr>
            <p:nvPr/>
          </p:nvPicPr>
          <p:blipFill>
            <a:blip r:embed="rId5"/>
            <a:stretch>
              <a:fillRect/>
            </a:stretch>
          </p:blipFill>
          <p:spPr>
            <a:xfrm>
              <a:off x="4610127" y="5087849"/>
              <a:ext cx="908423" cy="762426"/>
            </a:xfrm>
            <a:prstGeom prst="rect">
              <a:avLst/>
            </a:prstGeom>
          </p:spPr>
        </p:pic>
        <p:pic>
          <p:nvPicPr>
            <p:cNvPr id="8" name="Picture 7" descr="UNC_GILLINGS_542_transp_blu.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94941" y="5235509"/>
              <a:ext cx="2023807" cy="513586"/>
            </a:xfrm>
            <a:prstGeom prst="rect">
              <a:avLst/>
            </a:prstGeom>
          </p:spPr>
        </p:pic>
        <p:pic>
          <p:nvPicPr>
            <p:cNvPr id="10" name="Picture 9" descr="FHI360_Logo_NewTag_Horiz_rgb.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12006" y="5212587"/>
              <a:ext cx="1153262" cy="513586"/>
            </a:xfrm>
            <a:prstGeom prst="rect">
              <a:avLst/>
            </a:prstGeom>
          </p:spPr>
        </p:pic>
      </p:grpSp>
      <p:pic>
        <p:nvPicPr>
          <p:cNvPr id="3" name="Picture 2" descr="PEPFARLogoDomestic_Tagline.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43866" y="2369719"/>
            <a:ext cx="1977506" cy="715650"/>
          </a:xfrm>
          <a:prstGeom prst="rect">
            <a:avLst/>
          </a:prstGeom>
        </p:spPr>
      </p:pic>
    </p:spTree>
    <p:extLst>
      <p:ext uri="{BB962C8B-B14F-4D97-AF65-F5344CB8AC3E}">
        <p14:creationId xmlns:p14="http://schemas.microsoft.com/office/powerpoint/2010/main" val="2102350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Placeholder 4">
            <a:extLst>
              <a:ext uri="{FF2B5EF4-FFF2-40B4-BE49-F238E27FC236}">
                <a16:creationId xmlns:a16="http://schemas.microsoft.com/office/drawing/2014/main" xmlns="" id="{621831DB-A27F-4A42-B983-92EC1D0E0488}"/>
              </a:ext>
            </a:extLst>
          </p:cNvPr>
          <p:cNvPicPr>
            <a:picLocks noGrp="1" noChangeAspect="1"/>
          </p:cNvPicPr>
          <p:nvPr>
            <p:ph type="pic" idx="1"/>
          </p:nvPr>
        </p:nvPicPr>
        <p:blipFill rotWithShape="1">
          <a:blip r:embed="rId3"/>
          <a:srcRect/>
          <a:stretch/>
        </p:blipFill>
        <p:spPr>
          <a:xfrm>
            <a:off x="20" y="10"/>
            <a:ext cx="9143980" cy="6857990"/>
          </a:xfrm>
          <a:prstGeom prst="rect">
            <a:avLst/>
          </a:prstGeom>
        </p:spPr>
      </p:pic>
      <p:sp>
        <p:nvSpPr>
          <p:cNvPr id="4" name="Title 3">
            <a:extLst>
              <a:ext uri="{FF2B5EF4-FFF2-40B4-BE49-F238E27FC236}">
                <a16:creationId xmlns:a16="http://schemas.microsoft.com/office/drawing/2014/main" xmlns="" id="{735DD0D5-FA3D-4B9A-B0CF-B3B218962805}"/>
              </a:ext>
            </a:extLst>
          </p:cNvPr>
          <p:cNvSpPr>
            <a:spLocks noGrp="1"/>
          </p:cNvSpPr>
          <p:nvPr>
            <p:ph type="title"/>
          </p:nvPr>
        </p:nvSpPr>
        <p:spPr>
          <a:xfrm>
            <a:off x="628650" y="630875"/>
            <a:ext cx="7886700" cy="794064"/>
          </a:xfrm>
          <a:solidFill>
            <a:srgbClr val="000000">
              <a:alpha val="60000"/>
            </a:srgbClr>
          </a:solidFill>
        </p:spPr>
        <p:txBody>
          <a:bodyPr vert="horz" lIns="91440" tIns="45720" rIns="91440" bIns="45720" rtlCol="0" anchor="ctr">
            <a:normAutofit/>
          </a:bodyPr>
          <a:lstStyle/>
          <a:p>
            <a:pPr defTabSz="914400">
              <a:lnSpc>
                <a:spcPct val="90000"/>
              </a:lnSpc>
            </a:pPr>
            <a:r>
              <a:rPr lang="en-US" sz="4400">
                <a:solidFill>
                  <a:srgbClr val="FFFFFF"/>
                </a:solidFill>
              </a:rPr>
              <a:t>A Story from South Sudan</a:t>
            </a:r>
          </a:p>
        </p:txBody>
      </p:sp>
      <p:sp>
        <p:nvSpPr>
          <p:cNvPr id="2" name="TextBox 1">
            <a:extLst>
              <a:ext uri="{FF2B5EF4-FFF2-40B4-BE49-F238E27FC236}">
                <a16:creationId xmlns:a16="http://schemas.microsoft.com/office/drawing/2014/main" xmlns="" id="{291C975E-8DDD-45A7-A4E1-DB77C57921CF}"/>
              </a:ext>
            </a:extLst>
          </p:cNvPr>
          <p:cNvSpPr txBox="1"/>
          <p:nvPr/>
        </p:nvSpPr>
        <p:spPr>
          <a:xfrm>
            <a:off x="6026046" y="6071017"/>
            <a:ext cx="2069156" cy="400110"/>
          </a:xfrm>
          <a:prstGeom prst="rect">
            <a:avLst/>
          </a:prstGeom>
          <a:noFill/>
        </p:spPr>
        <p:txBody>
          <a:bodyPr wrap="none" rtlCol="0">
            <a:spAutoFit/>
          </a:bodyPr>
          <a:lstStyle/>
          <a:p>
            <a:r>
              <a:rPr lang="en-US" sz="2000" b="1" dirty="0">
                <a:solidFill>
                  <a:schemeClr val="bg1"/>
                </a:solidFill>
              </a:rPr>
              <a:t>KP Drop in Center</a:t>
            </a:r>
          </a:p>
        </p:txBody>
      </p:sp>
    </p:spTree>
    <p:extLst>
      <p:ext uri="{BB962C8B-B14F-4D97-AF65-F5344CB8AC3E}">
        <p14:creationId xmlns:p14="http://schemas.microsoft.com/office/powerpoint/2010/main" val="3102141349"/>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7F20CA-28F9-4FE7-A79E-F04BA8597A4C}"/>
              </a:ext>
            </a:extLst>
          </p:cNvPr>
          <p:cNvSpPr>
            <a:spLocks noGrp="1"/>
          </p:cNvSpPr>
          <p:nvPr>
            <p:ph type="title"/>
          </p:nvPr>
        </p:nvSpPr>
        <p:spPr/>
        <p:txBody>
          <a:bodyPr/>
          <a:lstStyle/>
          <a:p>
            <a:r>
              <a:rPr lang="en-US" dirty="0"/>
              <a:t>Data is Necessary in Order to Ensure Adequate Resources and Access to Tailored Services for KPs</a:t>
            </a:r>
          </a:p>
        </p:txBody>
      </p:sp>
      <p:sp>
        <p:nvSpPr>
          <p:cNvPr id="3" name="Content Placeholder 2">
            <a:extLst>
              <a:ext uri="{FF2B5EF4-FFF2-40B4-BE49-F238E27FC236}">
                <a16:creationId xmlns:a16="http://schemas.microsoft.com/office/drawing/2014/main" xmlns="" id="{A8890845-167C-4139-BC7B-81255362448B}"/>
              </a:ext>
            </a:extLst>
          </p:cNvPr>
          <p:cNvSpPr>
            <a:spLocks noGrp="1"/>
          </p:cNvSpPr>
          <p:nvPr>
            <p:ph type="body" sz="quarter" idx="10"/>
          </p:nvPr>
        </p:nvSpPr>
        <p:spPr/>
        <p:txBody>
          <a:bodyPr/>
          <a:lstStyle/>
          <a:p>
            <a:r>
              <a:rPr lang="en-US" dirty="0"/>
              <a:t>Surveillance</a:t>
            </a:r>
          </a:p>
          <a:p>
            <a:r>
              <a:rPr lang="en-US" dirty="0"/>
              <a:t>Geographic </a:t>
            </a:r>
            <a:r>
              <a:rPr lang="en-US" dirty="0" smtClean="0"/>
              <a:t>distribution </a:t>
            </a:r>
            <a:r>
              <a:rPr lang="en-US" dirty="0"/>
              <a:t>of KPs</a:t>
            </a:r>
          </a:p>
          <a:p>
            <a:r>
              <a:rPr lang="en-US" dirty="0"/>
              <a:t>Size estimations</a:t>
            </a:r>
          </a:p>
          <a:p>
            <a:r>
              <a:rPr lang="en-US" dirty="0"/>
              <a:t>Behavioral surveys</a:t>
            </a:r>
          </a:p>
          <a:p>
            <a:r>
              <a:rPr lang="en-US" dirty="0"/>
              <a:t>Programmatic data that tells us where populations are, where the greatest needs exist, and how we are doing against targets </a:t>
            </a:r>
            <a:r>
              <a:rPr lang="en-US" dirty="0" smtClean="0"/>
              <a:t>down </a:t>
            </a:r>
            <a:r>
              <a:rPr lang="en-US" dirty="0"/>
              <a:t>to </a:t>
            </a:r>
            <a:r>
              <a:rPr lang="en-US" dirty="0" smtClean="0"/>
              <a:t>a granular level</a:t>
            </a:r>
            <a:endParaRPr lang="en-US" dirty="0"/>
          </a:p>
          <a:p>
            <a:endParaRPr lang="en-US" dirty="0"/>
          </a:p>
        </p:txBody>
      </p:sp>
    </p:spTree>
    <p:extLst>
      <p:ext uri="{BB962C8B-B14F-4D97-AF65-F5344CB8AC3E}">
        <p14:creationId xmlns:p14="http://schemas.microsoft.com/office/powerpoint/2010/main" val="147125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AA1774-7EA0-46A4-9719-DC1749E34D3E}"/>
              </a:ext>
            </a:extLst>
          </p:cNvPr>
          <p:cNvSpPr>
            <a:spLocks noGrp="1"/>
          </p:cNvSpPr>
          <p:nvPr>
            <p:ph type="title"/>
          </p:nvPr>
        </p:nvSpPr>
        <p:spPr/>
        <p:txBody>
          <a:bodyPr/>
          <a:lstStyle/>
          <a:p>
            <a:r>
              <a:rPr lang="en-US" dirty="0"/>
              <a:t>The Damage Done by Poor Data</a:t>
            </a:r>
          </a:p>
        </p:txBody>
      </p:sp>
      <p:pic>
        <p:nvPicPr>
          <p:cNvPr id="4" name="Picture 3">
            <a:extLst>
              <a:ext uri="{FF2B5EF4-FFF2-40B4-BE49-F238E27FC236}">
                <a16:creationId xmlns:a16="http://schemas.microsoft.com/office/drawing/2014/main" xmlns="" id="{73EC2EB9-2D3B-453D-8F57-58126E2CC13D}"/>
              </a:ext>
            </a:extLst>
          </p:cNvPr>
          <p:cNvPicPr>
            <a:picLocks noChangeAspect="1"/>
          </p:cNvPicPr>
          <p:nvPr/>
        </p:nvPicPr>
        <p:blipFill>
          <a:blip r:embed="rId3"/>
          <a:stretch>
            <a:fillRect/>
          </a:stretch>
        </p:blipFill>
        <p:spPr>
          <a:xfrm>
            <a:off x="1461744" y="1547168"/>
            <a:ext cx="6251021" cy="4032349"/>
          </a:xfrm>
          <a:prstGeom prst="rect">
            <a:avLst/>
          </a:prstGeom>
        </p:spPr>
      </p:pic>
      <p:sp>
        <p:nvSpPr>
          <p:cNvPr id="6" name="TextBox 5">
            <a:extLst>
              <a:ext uri="{FF2B5EF4-FFF2-40B4-BE49-F238E27FC236}">
                <a16:creationId xmlns:a16="http://schemas.microsoft.com/office/drawing/2014/main" xmlns="" id="{11B7795E-8D36-4989-A912-5607B6246676}"/>
              </a:ext>
            </a:extLst>
          </p:cNvPr>
          <p:cNvSpPr txBox="1"/>
          <p:nvPr/>
        </p:nvSpPr>
        <p:spPr>
          <a:xfrm>
            <a:off x="1397485" y="5823453"/>
            <a:ext cx="6814558" cy="584775"/>
          </a:xfrm>
          <a:prstGeom prst="rect">
            <a:avLst/>
          </a:prstGeom>
          <a:noFill/>
        </p:spPr>
        <p:txBody>
          <a:bodyPr wrap="none" rtlCol="0">
            <a:spAutoFit/>
          </a:bodyPr>
          <a:lstStyle/>
          <a:p>
            <a:r>
              <a:rPr lang="en-US" sz="1600" dirty="0"/>
              <a:t>Technical Report: Size Estimation of Sex Workers, Men Who Have Sex with Men </a:t>
            </a:r>
          </a:p>
          <a:p>
            <a:r>
              <a:rPr lang="en-US" sz="1600" dirty="0"/>
              <a:t>and Drug Users in Liberia, December 2011</a:t>
            </a:r>
          </a:p>
        </p:txBody>
      </p:sp>
    </p:spTree>
    <p:extLst>
      <p:ext uri="{BB962C8B-B14F-4D97-AF65-F5344CB8AC3E}">
        <p14:creationId xmlns:p14="http://schemas.microsoft.com/office/powerpoint/2010/main" val="259257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59C0BC-5E6C-46DD-8D6F-11561F8D1492}"/>
              </a:ext>
            </a:extLst>
          </p:cNvPr>
          <p:cNvSpPr>
            <a:spLocks noGrp="1"/>
          </p:cNvSpPr>
          <p:nvPr>
            <p:ph type="title"/>
          </p:nvPr>
        </p:nvSpPr>
        <p:spPr/>
        <p:txBody>
          <a:bodyPr/>
          <a:lstStyle/>
          <a:p>
            <a:r>
              <a:rPr lang="en-US" dirty="0"/>
              <a:t>Both Good and Poor Data Have the Power to Harm </a:t>
            </a:r>
            <a:r>
              <a:rPr lang="en-US" dirty="0" smtClean="0"/>
              <a:t>KPs</a:t>
            </a:r>
            <a:endParaRPr lang="en-US" dirty="0"/>
          </a:p>
        </p:txBody>
      </p:sp>
      <p:pic>
        <p:nvPicPr>
          <p:cNvPr id="6" name="Picture 5">
            <a:extLst>
              <a:ext uri="{FF2B5EF4-FFF2-40B4-BE49-F238E27FC236}">
                <a16:creationId xmlns:a16="http://schemas.microsoft.com/office/drawing/2014/main" xmlns="" id="{B3B510EB-35A2-4D28-987E-A4D7A8DBDE82}"/>
              </a:ext>
            </a:extLst>
          </p:cNvPr>
          <p:cNvPicPr>
            <a:picLocks noChangeAspect="1"/>
          </p:cNvPicPr>
          <p:nvPr/>
        </p:nvPicPr>
        <p:blipFill>
          <a:blip r:embed="rId3"/>
          <a:stretch>
            <a:fillRect/>
          </a:stretch>
        </p:blipFill>
        <p:spPr>
          <a:xfrm>
            <a:off x="1029990" y="1573967"/>
            <a:ext cx="7896654" cy="4217680"/>
          </a:xfrm>
          <a:prstGeom prst="rect">
            <a:avLst/>
          </a:prstGeom>
        </p:spPr>
      </p:pic>
    </p:spTree>
    <p:extLst>
      <p:ext uri="{BB962C8B-B14F-4D97-AF65-F5344CB8AC3E}">
        <p14:creationId xmlns:p14="http://schemas.microsoft.com/office/powerpoint/2010/main" val="2477782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2EE5EF-B7A6-4A50-A3ED-2FD29AA3BA97}"/>
              </a:ext>
            </a:extLst>
          </p:cNvPr>
          <p:cNvSpPr>
            <a:spLocks noGrp="1"/>
          </p:cNvSpPr>
          <p:nvPr>
            <p:ph type="title"/>
          </p:nvPr>
        </p:nvSpPr>
        <p:spPr/>
        <p:txBody>
          <a:bodyPr/>
          <a:lstStyle/>
          <a:p>
            <a:r>
              <a:rPr lang="en-US" dirty="0"/>
              <a:t>What is the Balance?</a:t>
            </a:r>
          </a:p>
        </p:txBody>
      </p:sp>
      <p:sp>
        <p:nvSpPr>
          <p:cNvPr id="3" name="Content Placeholder 2">
            <a:extLst>
              <a:ext uri="{FF2B5EF4-FFF2-40B4-BE49-F238E27FC236}">
                <a16:creationId xmlns:a16="http://schemas.microsoft.com/office/drawing/2014/main" xmlns="" id="{46706CF2-78C4-400A-8756-ED855070C8FE}"/>
              </a:ext>
            </a:extLst>
          </p:cNvPr>
          <p:cNvSpPr>
            <a:spLocks noGrp="1"/>
          </p:cNvSpPr>
          <p:nvPr>
            <p:ph type="body" sz="quarter" idx="10"/>
          </p:nvPr>
        </p:nvSpPr>
        <p:spPr/>
        <p:txBody>
          <a:bodyPr/>
          <a:lstStyle/>
          <a:p>
            <a:pPr marL="0" indent="0">
              <a:buNone/>
            </a:pPr>
            <a:r>
              <a:rPr lang="en-US" dirty="0" smtClean="0"/>
              <a:t>The </a:t>
            </a:r>
            <a:r>
              <a:rPr lang="en-US" dirty="0" smtClean="0"/>
              <a:t>data is necessary.  </a:t>
            </a:r>
            <a:r>
              <a:rPr lang="en-US" dirty="0"/>
              <a:t>The data can hurt </a:t>
            </a:r>
            <a:r>
              <a:rPr lang="en-US" dirty="0" smtClean="0"/>
              <a:t>KPs</a:t>
            </a:r>
            <a:r>
              <a:rPr lang="en-US" dirty="0" smtClean="0"/>
              <a:t>.</a:t>
            </a:r>
            <a:endParaRPr lang="en-US" dirty="0"/>
          </a:p>
          <a:p>
            <a:pPr marL="0" indent="0">
              <a:buNone/>
            </a:pPr>
            <a:endParaRPr lang="en-US" dirty="0"/>
          </a:p>
          <a:p>
            <a:pPr marL="0" indent="0">
              <a:buNone/>
            </a:pPr>
            <a:r>
              <a:rPr lang="en-US" dirty="0"/>
              <a:t>The risks and benefits need to be thoughtfully considered.</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a:p>
        </p:txBody>
      </p:sp>
      <p:graphicFrame>
        <p:nvGraphicFramePr>
          <p:cNvPr id="4" name="Diagram 3"/>
          <p:cNvGraphicFramePr/>
          <p:nvPr>
            <p:extLst>
              <p:ext uri="{D42A27DB-BD31-4B8C-83A1-F6EECF244321}">
                <p14:modId xmlns:p14="http://schemas.microsoft.com/office/powerpoint/2010/main" val="3196686369"/>
              </p:ext>
            </p:extLst>
          </p:nvPr>
        </p:nvGraphicFramePr>
        <p:xfrm>
          <a:off x="1798983" y="3001617"/>
          <a:ext cx="5913782" cy="21965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82519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B6430E-E7A3-4AA2-9548-E5A862576FC6}"/>
              </a:ext>
            </a:extLst>
          </p:cNvPr>
          <p:cNvSpPr>
            <a:spLocks noGrp="1"/>
          </p:cNvSpPr>
          <p:nvPr>
            <p:ph type="title"/>
          </p:nvPr>
        </p:nvSpPr>
        <p:spPr/>
        <p:txBody>
          <a:bodyPr/>
          <a:lstStyle/>
          <a:p>
            <a:r>
              <a:rPr lang="en-US" dirty="0"/>
              <a:t>What Information Do We Really Need?</a:t>
            </a:r>
          </a:p>
        </p:txBody>
      </p:sp>
      <p:sp>
        <p:nvSpPr>
          <p:cNvPr id="4" name="Text Placeholder 3">
            <a:extLst>
              <a:ext uri="{FF2B5EF4-FFF2-40B4-BE49-F238E27FC236}">
                <a16:creationId xmlns:a16="http://schemas.microsoft.com/office/drawing/2014/main" xmlns="" id="{E5A5C095-888A-494D-A742-D133D5F6E035}"/>
              </a:ext>
            </a:extLst>
          </p:cNvPr>
          <p:cNvSpPr>
            <a:spLocks noGrp="1"/>
          </p:cNvSpPr>
          <p:nvPr>
            <p:ph type="body" sz="quarter" idx="10"/>
          </p:nvPr>
        </p:nvSpPr>
        <p:spPr/>
        <p:txBody>
          <a:bodyPr/>
          <a:lstStyle/>
          <a:p>
            <a:pPr marL="0" indent="0">
              <a:buNone/>
            </a:pPr>
            <a:endParaRPr lang="en-US" dirty="0"/>
          </a:p>
        </p:txBody>
      </p:sp>
      <p:graphicFrame>
        <p:nvGraphicFramePr>
          <p:cNvPr id="3" name="Diagram 2">
            <a:extLst>
              <a:ext uri="{FF2B5EF4-FFF2-40B4-BE49-F238E27FC236}">
                <a16:creationId xmlns:a16="http://schemas.microsoft.com/office/drawing/2014/main" xmlns="" id="{C2F7D78A-2026-416D-B24C-52FBA3F2655C}"/>
              </a:ext>
            </a:extLst>
          </p:cNvPr>
          <p:cNvGraphicFramePr/>
          <p:nvPr>
            <p:extLst>
              <p:ext uri="{D42A27DB-BD31-4B8C-83A1-F6EECF244321}">
                <p14:modId xmlns:p14="http://schemas.microsoft.com/office/powerpoint/2010/main" val="3856072076"/>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xmlns="" id="{7934F8CB-FF78-4A13-8A76-54B8AB79EB1F}"/>
              </a:ext>
            </a:extLst>
          </p:cNvPr>
          <p:cNvPicPr>
            <a:picLocks noChangeAspect="1"/>
          </p:cNvPicPr>
          <p:nvPr/>
        </p:nvPicPr>
        <p:blipFill>
          <a:blip r:embed="rId8"/>
          <a:stretch>
            <a:fillRect/>
          </a:stretch>
        </p:blipFill>
        <p:spPr>
          <a:xfrm>
            <a:off x="890016" y="1499616"/>
            <a:ext cx="7924800" cy="4876800"/>
          </a:xfrm>
          <a:prstGeom prst="rect">
            <a:avLst/>
          </a:prstGeom>
        </p:spPr>
      </p:pic>
    </p:spTree>
    <p:extLst>
      <p:ext uri="{BB962C8B-B14F-4D97-AF65-F5344CB8AC3E}">
        <p14:creationId xmlns:p14="http://schemas.microsoft.com/office/powerpoint/2010/main" val="3061413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9F57DF-8699-455C-B3B7-470CF62FCAE9}"/>
              </a:ext>
            </a:extLst>
          </p:cNvPr>
          <p:cNvSpPr>
            <a:spLocks noGrp="1"/>
          </p:cNvSpPr>
          <p:nvPr>
            <p:ph type="title"/>
          </p:nvPr>
        </p:nvSpPr>
        <p:spPr/>
        <p:txBody>
          <a:bodyPr/>
          <a:lstStyle/>
          <a:p>
            <a:r>
              <a:rPr lang="en-US" dirty="0"/>
              <a:t>Who Needs Access to the Data?</a:t>
            </a:r>
          </a:p>
        </p:txBody>
      </p:sp>
      <p:sp>
        <p:nvSpPr>
          <p:cNvPr id="3" name="Text Placeholder 2">
            <a:extLst>
              <a:ext uri="{FF2B5EF4-FFF2-40B4-BE49-F238E27FC236}">
                <a16:creationId xmlns:a16="http://schemas.microsoft.com/office/drawing/2014/main" xmlns="" id="{0D68E2C6-1411-4566-B4EF-64AC76CFC5EB}"/>
              </a:ext>
            </a:extLst>
          </p:cNvPr>
          <p:cNvSpPr>
            <a:spLocks noGrp="1"/>
          </p:cNvSpPr>
          <p:nvPr>
            <p:ph type="body" sz="quarter" idx="10"/>
          </p:nvPr>
        </p:nvSpPr>
        <p:spPr/>
        <p:txBody>
          <a:bodyPr/>
          <a:lstStyle/>
          <a:p>
            <a:r>
              <a:rPr lang="en-US" dirty="0"/>
              <a:t>KP communities</a:t>
            </a:r>
          </a:p>
          <a:p>
            <a:r>
              <a:rPr lang="en-US" dirty="0"/>
              <a:t>Field staff (peer educators, peer navigators, service providers)  </a:t>
            </a:r>
          </a:p>
          <a:p>
            <a:r>
              <a:rPr lang="en-US" dirty="0"/>
              <a:t>Project staff </a:t>
            </a:r>
          </a:p>
          <a:p>
            <a:r>
              <a:rPr lang="en-US" dirty="0"/>
              <a:t>Researchers</a:t>
            </a:r>
          </a:p>
          <a:p>
            <a:r>
              <a:rPr lang="en-US" dirty="0"/>
              <a:t>Ministry of Health or other government </a:t>
            </a:r>
            <a:r>
              <a:rPr lang="en-US" dirty="0" smtClean="0"/>
              <a:t>agencies</a:t>
            </a:r>
          </a:p>
          <a:p>
            <a:r>
              <a:rPr lang="en-US" dirty="0" smtClean="0"/>
              <a:t>Donors</a:t>
            </a:r>
            <a:endParaRPr lang="en-US" dirty="0"/>
          </a:p>
          <a:p>
            <a:endParaRPr lang="en-US" dirty="0"/>
          </a:p>
          <a:p>
            <a:pPr marL="0" indent="0">
              <a:buNone/>
            </a:pPr>
            <a:r>
              <a:rPr lang="en-US" dirty="0"/>
              <a:t>Access should be limited to a “need to know” basis. </a:t>
            </a:r>
          </a:p>
        </p:txBody>
      </p:sp>
    </p:spTree>
    <p:extLst>
      <p:ext uri="{BB962C8B-B14F-4D97-AF65-F5344CB8AC3E}">
        <p14:creationId xmlns:p14="http://schemas.microsoft.com/office/powerpoint/2010/main" val="4154040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D42341-1A72-4CAA-A3A9-12CF28364601}"/>
              </a:ext>
            </a:extLst>
          </p:cNvPr>
          <p:cNvSpPr>
            <a:spLocks noGrp="1"/>
          </p:cNvSpPr>
          <p:nvPr>
            <p:ph type="title"/>
          </p:nvPr>
        </p:nvSpPr>
        <p:spPr/>
        <p:txBody>
          <a:bodyPr/>
          <a:lstStyle/>
          <a:p>
            <a:r>
              <a:rPr lang="en-US" dirty="0"/>
              <a:t>How Do We Protect the Data?</a:t>
            </a:r>
          </a:p>
        </p:txBody>
      </p:sp>
      <p:sp>
        <p:nvSpPr>
          <p:cNvPr id="3" name="Text Placeholder 2">
            <a:extLst>
              <a:ext uri="{FF2B5EF4-FFF2-40B4-BE49-F238E27FC236}">
                <a16:creationId xmlns:a16="http://schemas.microsoft.com/office/drawing/2014/main" xmlns="" id="{B46FD582-8679-4DE8-A922-92001AB24CC4}"/>
              </a:ext>
            </a:extLst>
          </p:cNvPr>
          <p:cNvSpPr>
            <a:spLocks noGrp="1"/>
          </p:cNvSpPr>
          <p:nvPr>
            <p:ph type="body" sz="quarter" idx="10"/>
          </p:nvPr>
        </p:nvSpPr>
        <p:spPr/>
        <p:txBody>
          <a:bodyPr/>
          <a:lstStyle/>
          <a:p>
            <a:r>
              <a:rPr lang="en-US" dirty="0"/>
              <a:t>Lock up paper forms and equipment</a:t>
            </a:r>
          </a:p>
          <a:p>
            <a:r>
              <a:rPr lang="en-US" dirty="0"/>
              <a:t>Password protect files and equipment</a:t>
            </a:r>
          </a:p>
          <a:p>
            <a:r>
              <a:rPr lang="en-US" dirty="0"/>
              <a:t>Encryption</a:t>
            </a:r>
          </a:p>
          <a:p>
            <a:endParaRPr lang="en-US" dirty="0"/>
          </a:p>
          <a:p>
            <a:r>
              <a:rPr lang="en-US" dirty="0"/>
              <a:t>Consider protocols that </a:t>
            </a:r>
            <a:r>
              <a:rPr lang="en-US" dirty="0" smtClean="0"/>
              <a:t>allow </a:t>
            </a:r>
            <a:r>
              <a:rPr lang="en-US" dirty="0"/>
              <a:t>for phones or computers to be erased from afar (like Find my iPhone)</a:t>
            </a:r>
          </a:p>
          <a:p>
            <a:r>
              <a:rPr lang="en-US" dirty="0"/>
              <a:t>Data to be kept in encrypted cloud instead of on computers or phone</a:t>
            </a:r>
          </a:p>
          <a:p>
            <a:endParaRPr lang="en-US" dirty="0"/>
          </a:p>
          <a:p>
            <a:r>
              <a:rPr lang="en-US" dirty="0"/>
              <a:t>What actions will the project take in the case of data breeches?</a:t>
            </a:r>
          </a:p>
          <a:p>
            <a:pPr marL="0" indent="0">
              <a:buNone/>
            </a:pPr>
            <a:endParaRPr lang="en-US" dirty="0"/>
          </a:p>
        </p:txBody>
      </p:sp>
    </p:spTree>
    <p:extLst>
      <p:ext uri="{BB962C8B-B14F-4D97-AF65-F5344CB8AC3E}">
        <p14:creationId xmlns:p14="http://schemas.microsoft.com/office/powerpoint/2010/main" val="1750704767"/>
      </p:ext>
    </p:extLst>
  </p:cSld>
  <p:clrMapOvr>
    <a:masterClrMapping/>
  </p:clrMapOvr>
</p:sld>
</file>

<file path=ppt/theme/theme1.xml><?xml version="1.0" encoding="utf-8"?>
<a:theme xmlns:a="http://schemas.openxmlformats.org/drawingml/2006/main" name="1_Office Theme">
  <a:themeElements>
    <a:clrScheme name="FHI 360 - 2015 A">
      <a:dk1>
        <a:srgbClr val="3B352F"/>
      </a:dk1>
      <a:lt1>
        <a:sysClr val="window" lastClr="FFFFFF"/>
      </a:lt1>
      <a:dk2>
        <a:srgbClr val="006595"/>
      </a:dk2>
      <a:lt2>
        <a:srgbClr val="D2CCB8"/>
      </a:lt2>
      <a:accent1>
        <a:srgbClr val="02B7EA"/>
      </a:accent1>
      <a:accent2>
        <a:srgbClr val="F37421"/>
      </a:accent2>
      <a:accent3>
        <a:srgbClr val="AFBD21"/>
      </a:accent3>
      <a:accent4>
        <a:srgbClr val="4A2256"/>
      </a:accent4>
      <a:accent5>
        <a:srgbClr val="F8981D"/>
      </a:accent5>
      <a:accent6>
        <a:srgbClr val="E04726"/>
      </a:accent6>
      <a:hlink>
        <a:srgbClr val="02B7EA"/>
      </a:hlink>
      <a:folHlink>
        <a:srgbClr val="00659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279ECE"/>
        </a:solidFill>
        <a:ln>
          <a:noFill/>
        </a:ln>
        <a:effectLst/>
      </a:spPr>
      <a:bodyPr rtlCol="0" anchor="ctr"/>
      <a:lstStyle>
        <a:defPPr algn="ctr">
          <a:defRPr dirty="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76200" cap="flat" cmpd="sng" algn="ctr">
          <a:solidFill>
            <a:schemeClr val="accent1"/>
          </a:solidFill>
          <a:prstDash val="solid"/>
          <a:round/>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2896</TotalTime>
  <Words>3524</Words>
  <Application>Microsoft Office PowerPoint</Application>
  <PresentationFormat>On-screen Show (4:3)</PresentationFormat>
  <Paragraphs>134</Paragraphs>
  <Slides>16</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Courier New</vt:lpstr>
      <vt:lpstr>1_Office Theme</vt:lpstr>
      <vt:lpstr>Mechanisms for Data Safety and Security</vt:lpstr>
      <vt:lpstr>A Story from South Sudan</vt:lpstr>
      <vt:lpstr>Data is Necessary in Order to Ensure Adequate Resources and Access to Tailored Services for KPs</vt:lpstr>
      <vt:lpstr>The Damage Done by Poor Data</vt:lpstr>
      <vt:lpstr>Both Good and Poor Data Have the Power to Harm KPs</vt:lpstr>
      <vt:lpstr>What is the Balance?</vt:lpstr>
      <vt:lpstr>What Information Do We Really Need?</vt:lpstr>
      <vt:lpstr>Who Needs Access to the Data?</vt:lpstr>
      <vt:lpstr>How Do We Protect the Data?</vt:lpstr>
      <vt:lpstr>GIS Data and Going Online</vt:lpstr>
      <vt:lpstr>Density Mapping in Mumbai - Improved Methodology LINKAGES has improved the precision of density mapping approaches to allow HIV programs to more easily identify clusters of dating app users </vt:lpstr>
      <vt:lpstr>Unique Identifier Codes and Biometrics</vt:lpstr>
      <vt:lpstr>PowerPoint Presentation</vt:lpstr>
      <vt:lpstr>Thank you</vt:lpstr>
      <vt:lpstr>Stay Connected with LINKAGES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LINKAGES</dc:title>
  <dc:creator>Hally Mahler</dc:creator>
  <cp:lastModifiedBy>Saal</cp:lastModifiedBy>
  <cp:revision>186</cp:revision>
  <dcterms:created xsi:type="dcterms:W3CDTF">2017-10-10T12:36:25Z</dcterms:created>
  <dcterms:modified xsi:type="dcterms:W3CDTF">2018-07-25T13:19:33Z</dcterms:modified>
</cp:coreProperties>
</file>